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59" r:id="rId4"/>
    <p:sldId id="265" r:id="rId5"/>
    <p:sldId id="260" r:id="rId6"/>
    <p:sldId id="261" r:id="rId7"/>
    <p:sldId id="258" r:id="rId8"/>
    <p:sldId id="263" r:id="rId9"/>
    <p:sldId id="264"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2934" y="-10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3623D5-D6E6-48F0-9C69-E95A793303CA}" type="doc">
      <dgm:prSet loTypeId="urn:microsoft.com/office/officeart/2008/layout/VerticalCurvedList" loCatId="list" qsTypeId="urn:microsoft.com/office/officeart/2005/8/quickstyle/3d2" qsCatId="3D" csTypeId="urn:microsoft.com/office/officeart/2005/8/colors/colorful1#2" csCatId="colorful" phldr="1"/>
      <dgm:spPr/>
      <dgm:t>
        <a:bodyPr/>
        <a:lstStyle/>
        <a:p>
          <a:endParaRPr lang="en-US"/>
        </a:p>
      </dgm:t>
    </dgm:pt>
    <dgm:pt modelId="{318C8841-4BB2-4F85-9CD9-D02112EFD955}">
      <dgm:prSet custT="1"/>
      <dgm:spPr>
        <a:solidFill>
          <a:schemeClr val="accent2">
            <a:lumMod val="75000"/>
          </a:schemeClr>
        </a:solidFill>
      </dgm:spPr>
      <dgm:t>
        <a:bodyPr tIns="182880"/>
        <a:lstStyle/>
        <a:p>
          <a:pPr rtl="0">
            <a:spcBef>
              <a:spcPts val="1200"/>
            </a:spcBef>
            <a:spcAft>
              <a:spcPct val="35000"/>
            </a:spcAft>
          </a:pPr>
          <a:r>
            <a:rPr lang="en-US" sz="2500" b="1" dirty="0" smtClean="0"/>
            <a:t>Encouraging enrollment of Non </a:t>
          </a:r>
          <a:r>
            <a:rPr lang="en-US" sz="2500" b="1" dirty="0" err="1" smtClean="0"/>
            <a:t>loanee</a:t>
          </a:r>
          <a:r>
            <a:rPr lang="en-US" sz="2500" b="1" dirty="0" smtClean="0"/>
            <a:t> farmers through CSCs</a:t>
          </a:r>
          <a:endParaRPr lang="en-US" sz="2500" b="1" dirty="0"/>
        </a:p>
      </dgm:t>
    </dgm:pt>
    <dgm:pt modelId="{ACB5DB4C-C749-4EFE-A9B8-884293ED0A29}" type="parTrans" cxnId="{C2AF8C4C-843D-4650-A34B-24B4062DD8CB}">
      <dgm:prSet/>
      <dgm:spPr/>
      <dgm:t>
        <a:bodyPr/>
        <a:lstStyle/>
        <a:p>
          <a:endParaRPr lang="en-US" sz="2400"/>
        </a:p>
      </dgm:t>
    </dgm:pt>
    <dgm:pt modelId="{FBC482A0-4BC3-42FB-86A2-BB8FE329D922}" type="sibTrans" cxnId="{C2AF8C4C-843D-4650-A34B-24B4062DD8CB}">
      <dgm:prSet/>
      <dgm:spPr/>
      <dgm:t>
        <a:bodyPr/>
        <a:lstStyle/>
        <a:p>
          <a:endParaRPr lang="en-US" sz="2400"/>
        </a:p>
      </dgm:t>
    </dgm:pt>
    <dgm:pt modelId="{A1CA57DC-2BCE-49F7-B1B3-9D8AC05E7E91}">
      <dgm:prSet custT="1"/>
      <dgm:spPr>
        <a:solidFill>
          <a:srgbClr val="0000CC"/>
        </a:solidFill>
      </dgm:spPr>
      <dgm:t>
        <a:bodyPr/>
        <a:lstStyle/>
        <a:p>
          <a:pPr rtl="0"/>
          <a:r>
            <a:rPr lang="en-US" sz="2400" b="1" dirty="0" smtClean="0"/>
            <a:t>Conducting Publicity &amp; Awareness cum Spot enrollment Campaign for improving penetration</a:t>
          </a:r>
          <a:endParaRPr lang="en-US" sz="2400" b="1" dirty="0"/>
        </a:p>
      </dgm:t>
    </dgm:pt>
    <dgm:pt modelId="{D6E57843-4603-417C-8D25-C827FD9EC419}" type="parTrans" cxnId="{B0E3F669-F2E5-4E9D-80D8-ABA0C4B80458}">
      <dgm:prSet/>
      <dgm:spPr/>
      <dgm:t>
        <a:bodyPr/>
        <a:lstStyle/>
        <a:p>
          <a:endParaRPr lang="en-US" sz="2400"/>
        </a:p>
      </dgm:t>
    </dgm:pt>
    <dgm:pt modelId="{BE869715-8970-44C1-AD7D-CCAA96CEF400}" type="sibTrans" cxnId="{B0E3F669-F2E5-4E9D-80D8-ABA0C4B80458}">
      <dgm:prSet/>
      <dgm:spPr/>
      <dgm:t>
        <a:bodyPr/>
        <a:lstStyle/>
        <a:p>
          <a:endParaRPr lang="en-US" sz="2400"/>
        </a:p>
      </dgm:t>
    </dgm:pt>
    <dgm:pt modelId="{FE77005B-6678-4F67-A963-80F96D3EED38}">
      <dgm:prSet custT="1"/>
      <dgm:spPr>
        <a:solidFill>
          <a:schemeClr val="accent6">
            <a:lumMod val="50000"/>
          </a:schemeClr>
        </a:solidFill>
      </dgm:spPr>
      <dgm:t>
        <a:bodyPr/>
        <a:lstStyle/>
        <a:p>
          <a:pPr rtl="0"/>
          <a:r>
            <a:rPr lang="en-US" sz="2800" b="1" dirty="0" smtClean="0"/>
            <a:t>Successful coverage of Risks at all stages </a:t>
          </a:r>
          <a:r>
            <a:rPr lang="en-US" sz="1800" b="1" dirty="0" err="1" smtClean="0"/>
            <a:t>Ex:Prevented</a:t>
          </a:r>
          <a:r>
            <a:rPr lang="en-US" sz="1800" b="1" dirty="0" smtClean="0"/>
            <a:t> Sowings 	: </a:t>
          </a:r>
          <a:r>
            <a:rPr lang="en-US" sz="1800" b="1" dirty="0" err="1" smtClean="0"/>
            <a:t>G.Nut-Kadapa:Kh</a:t>
          </a:r>
          <a:r>
            <a:rPr lang="en-US" sz="1800" b="1" dirty="0" smtClean="0"/>
            <a:t> 18</a:t>
          </a:r>
        </a:p>
        <a:p>
          <a:pPr rtl="0"/>
          <a:r>
            <a:rPr lang="en-IN" sz="1800" b="1" dirty="0" smtClean="0"/>
            <a:t>Mid season adversity 	: </a:t>
          </a:r>
          <a:r>
            <a:rPr lang="en-IN" sz="1800" b="1" dirty="0" err="1" smtClean="0"/>
            <a:t>Srikakulam</a:t>
          </a:r>
          <a:r>
            <a:rPr lang="en-IN" sz="1800" b="1" dirty="0" smtClean="0"/>
            <a:t> Paddy </a:t>
          </a:r>
          <a:r>
            <a:rPr lang="en-IN" sz="1800" b="1" dirty="0" err="1" smtClean="0"/>
            <a:t>Kh</a:t>
          </a:r>
          <a:r>
            <a:rPr lang="en-IN" sz="1800" b="1" dirty="0" smtClean="0"/>
            <a:t> 18</a:t>
          </a:r>
        </a:p>
        <a:p>
          <a:pPr rtl="0"/>
          <a:r>
            <a:rPr lang="en-IN" sz="1800" b="1" dirty="0" smtClean="0"/>
            <a:t>Post harvest losses	: Mainly in Krishna Dist </a:t>
          </a:r>
          <a:r>
            <a:rPr lang="en-IN" sz="1800" b="1" dirty="0" err="1" smtClean="0"/>
            <a:t>Phethai</a:t>
          </a:r>
          <a:r>
            <a:rPr lang="en-IN" sz="1800" b="1" dirty="0" smtClean="0"/>
            <a:t> Cyclone</a:t>
          </a:r>
        </a:p>
      </dgm:t>
    </dgm:pt>
    <dgm:pt modelId="{BF6CD1CD-E651-4727-9C86-D8158E349F55}" type="parTrans" cxnId="{9BE5C85F-9A11-4F90-B485-2C05DF73CAAF}">
      <dgm:prSet/>
      <dgm:spPr/>
      <dgm:t>
        <a:bodyPr/>
        <a:lstStyle/>
        <a:p>
          <a:endParaRPr lang="en-US" sz="2400"/>
        </a:p>
      </dgm:t>
    </dgm:pt>
    <dgm:pt modelId="{60EF0400-A1B1-4EDD-B7FD-6AE96D1C14E9}" type="sibTrans" cxnId="{9BE5C85F-9A11-4F90-B485-2C05DF73CAAF}">
      <dgm:prSet/>
      <dgm:spPr/>
      <dgm:t>
        <a:bodyPr/>
        <a:lstStyle/>
        <a:p>
          <a:endParaRPr lang="en-US" sz="2400"/>
        </a:p>
      </dgm:t>
    </dgm:pt>
    <dgm:pt modelId="{CFE7FB4A-B024-4B3F-823C-F0A6DEDE1B08}">
      <dgm:prSet custT="1"/>
      <dgm:spPr>
        <a:solidFill>
          <a:schemeClr val="accent2">
            <a:lumMod val="75000"/>
          </a:schemeClr>
        </a:solidFill>
      </dgm:spPr>
      <dgm:t>
        <a:bodyPr tIns="182880"/>
        <a:lstStyle/>
        <a:p>
          <a:pPr marL="515938" indent="-339725" rtl="0">
            <a:spcBef>
              <a:spcPts val="600"/>
            </a:spcBef>
            <a:spcAft>
              <a:spcPct val="15000"/>
            </a:spcAft>
          </a:pPr>
          <a:endParaRPr lang="en-US" sz="1200" dirty="0">
            <a:solidFill>
              <a:srgbClr val="0000CC"/>
            </a:solidFill>
          </a:endParaRPr>
        </a:p>
      </dgm:t>
    </dgm:pt>
    <dgm:pt modelId="{5A5BB9A2-AF8C-432E-A547-151619F68496}" type="parTrans" cxnId="{841FA925-6B4C-4554-BFCF-24847F3FDF5C}">
      <dgm:prSet/>
      <dgm:spPr/>
      <dgm:t>
        <a:bodyPr/>
        <a:lstStyle/>
        <a:p>
          <a:endParaRPr lang="en-US"/>
        </a:p>
      </dgm:t>
    </dgm:pt>
    <dgm:pt modelId="{98F9A251-EEE8-474C-89A3-A89E6E261CE2}" type="sibTrans" cxnId="{841FA925-6B4C-4554-BFCF-24847F3FDF5C}">
      <dgm:prSet/>
      <dgm:spPr/>
      <dgm:t>
        <a:bodyPr/>
        <a:lstStyle/>
        <a:p>
          <a:endParaRPr lang="en-US"/>
        </a:p>
      </dgm:t>
    </dgm:pt>
    <dgm:pt modelId="{D5D8CC1B-B519-4F52-8D5F-57DF5CF5842E}">
      <dgm:prSet custT="1"/>
      <dgm:spPr/>
      <dgm:t>
        <a:bodyPr/>
        <a:lstStyle/>
        <a:p>
          <a:pPr algn="just" rtl="0"/>
          <a:r>
            <a:rPr lang="en-US" sz="2400" b="1" dirty="0" smtClean="0"/>
            <a:t>Close Monitoring  of Technical issues especially during enrollment period and while data entry in to the PMFBY portal in coordination with GOI.</a:t>
          </a:r>
          <a:endParaRPr lang="en-US" sz="2400" dirty="0"/>
        </a:p>
      </dgm:t>
    </dgm:pt>
    <dgm:pt modelId="{47552CA2-84C4-465F-A84F-0EEA8DC617B4}" type="parTrans" cxnId="{B14AA4AE-BE89-4567-8C6C-F5F9C22F929B}">
      <dgm:prSet/>
      <dgm:spPr/>
      <dgm:t>
        <a:bodyPr/>
        <a:lstStyle/>
        <a:p>
          <a:endParaRPr lang="en-US"/>
        </a:p>
      </dgm:t>
    </dgm:pt>
    <dgm:pt modelId="{8BD6BBEF-CDD3-4EA8-978B-049321BFD1E9}" type="sibTrans" cxnId="{B14AA4AE-BE89-4567-8C6C-F5F9C22F929B}">
      <dgm:prSet/>
      <dgm:spPr/>
      <dgm:t>
        <a:bodyPr/>
        <a:lstStyle/>
        <a:p>
          <a:endParaRPr lang="en-US"/>
        </a:p>
      </dgm:t>
    </dgm:pt>
    <dgm:pt modelId="{C8D0AEDE-9D80-4E49-9262-FC47F020AE01}" type="pres">
      <dgm:prSet presAssocID="{133623D5-D6E6-48F0-9C69-E95A793303CA}" presName="Name0" presStyleCnt="0">
        <dgm:presLayoutVars>
          <dgm:chMax val="7"/>
          <dgm:chPref val="7"/>
          <dgm:dir/>
        </dgm:presLayoutVars>
      </dgm:prSet>
      <dgm:spPr/>
      <dgm:t>
        <a:bodyPr/>
        <a:lstStyle/>
        <a:p>
          <a:endParaRPr lang="en-US"/>
        </a:p>
      </dgm:t>
    </dgm:pt>
    <dgm:pt modelId="{6DD226A1-D78C-4CF3-B1D0-2408D0E93C44}" type="pres">
      <dgm:prSet presAssocID="{133623D5-D6E6-48F0-9C69-E95A793303CA}" presName="Name1" presStyleCnt="0"/>
      <dgm:spPr/>
    </dgm:pt>
    <dgm:pt modelId="{772C5486-75EC-494D-8B71-B272F687410D}" type="pres">
      <dgm:prSet presAssocID="{133623D5-D6E6-48F0-9C69-E95A793303CA}" presName="cycle" presStyleCnt="0"/>
      <dgm:spPr/>
    </dgm:pt>
    <dgm:pt modelId="{D2418674-B032-4A90-9CE6-F4309AEE5265}" type="pres">
      <dgm:prSet presAssocID="{133623D5-D6E6-48F0-9C69-E95A793303CA}" presName="srcNode" presStyleLbl="node1" presStyleIdx="0" presStyleCnt="4"/>
      <dgm:spPr/>
    </dgm:pt>
    <dgm:pt modelId="{9163CDE7-0CDB-4AB4-A573-EBD219D4B538}" type="pres">
      <dgm:prSet presAssocID="{133623D5-D6E6-48F0-9C69-E95A793303CA}" presName="conn" presStyleLbl="parChTrans1D2" presStyleIdx="0" presStyleCnt="1"/>
      <dgm:spPr/>
      <dgm:t>
        <a:bodyPr/>
        <a:lstStyle/>
        <a:p>
          <a:endParaRPr lang="en-US"/>
        </a:p>
      </dgm:t>
    </dgm:pt>
    <dgm:pt modelId="{35982E48-9DF9-44F6-8A16-C1AC307E2C28}" type="pres">
      <dgm:prSet presAssocID="{133623D5-D6E6-48F0-9C69-E95A793303CA}" presName="extraNode" presStyleLbl="node1" presStyleIdx="0" presStyleCnt="4"/>
      <dgm:spPr/>
    </dgm:pt>
    <dgm:pt modelId="{2895AD87-DF35-4A49-81AA-676438F9FF67}" type="pres">
      <dgm:prSet presAssocID="{133623D5-D6E6-48F0-9C69-E95A793303CA}" presName="dstNode" presStyleLbl="node1" presStyleIdx="0" presStyleCnt="4"/>
      <dgm:spPr/>
    </dgm:pt>
    <dgm:pt modelId="{3ABB16DC-B317-45FD-A2E4-497A46459F8C}" type="pres">
      <dgm:prSet presAssocID="{318C8841-4BB2-4F85-9CD9-D02112EFD955}" presName="text_1" presStyleLbl="node1" presStyleIdx="0" presStyleCnt="4" custLinFactNeighborX="589" custLinFactNeighborY="-29576">
        <dgm:presLayoutVars>
          <dgm:bulletEnabled val="1"/>
        </dgm:presLayoutVars>
      </dgm:prSet>
      <dgm:spPr/>
      <dgm:t>
        <a:bodyPr/>
        <a:lstStyle/>
        <a:p>
          <a:endParaRPr lang="en-US"/>
        </a:p>
      </dgm:t>
    </dgm:pt>
    <dgm:pt modelId="{AD2A5DCB-F8C6-4420-ABC3-709A149CC2FD}" type="pres">
      <dgm:prSet presAssocID="{318C8841-4BB2-4F85-9CD9-D02112EFD955}" presName="accent_1" presStyleCnt="0"/>
      <dgm:spPr/>
    </dgm:pt>
    <dgm:pt modelId="{0BCD33FA-4391-40B4-8244-FB328E7813EB}" type="pres">
      <dgm:prSet presAssocID="{318C8841-4BB2-4F85-9CD9-D02112EFD955}" presName="accentRepeatNode" presStyleLbl="solidFgAcc1" presStyleIdx="0" presStyleCnt="4" custLinFactNeighborX="-23089" custLinFactNeighborY="-20081"/>
      <dgm:spPr/>
    </dgm:pt>
    <dgm:pt modelId="{88A6BF26-702F-47AD-AAD2-719896A5093B}" type="pres">
      <dgm:prSet presAssocID="{A1CA57DC-2BCE-49F7-B1B3-9D8AC05E7E91}" presName="text_2" presStyleLbl="node1" presStyleIdx="1" presStyleCnt="4" custScaleY="118661" custLinFactNeighborX="1512" custLinFactNeighborY="-49896">
        <dgm:presLayoutVars>
          <dgm:bulletEnabled val="1"/>
        </dgm:presLayoutVars>
      </dgm:prSet>
      <dgm:spPr/>
      <dgm:t>
        <a:bodyPr/>
        <a:lstStyle/>
        <a:p>
          <a:endParaRPr lang="en-US"/>
        </a:p>
      </dgm:t>
    </dgm:pt>
    <dgm:pt modelId="{FEFADB98-D82C-43E4-995C-3DFBA809DB58}" type="pres">
      <dgm:prSet presAssocID="{A1CA57DC-2BCE-49F7-B1B3-9D8AC05E7E91}" presName="accent_2" presStyleCnt="0"/>
      <dgm:spPr/>
    </dgm:pt>
    <dgm:pt modelId="{DE7BFA34-7595-4F0E-8E38-D5B174038B54}" type="pres">
      <dgm:prSet presAssocID="{A1CA57DC-2BCE-49F7-B1B3-9D8AC05E7E91}" presName="accentRepeatNode" presStyleLbl="solidFgAcc1" presStyleIdx="1" presStyleCnt="4" custLinFactNeighborX="-22252" custLinFactNeighborY="-17730"/>
      <dgm:spPr/>
      <dgm:t>
        <a:bodyPr/>
        <a:lstStyle/>
        <a:p>
          <a:endParaRPr lang="en-US"/>
        </a:p>
      </dgm:t>
    </dgm:pt>
    <dgm:pt modelId="{3B00ADB1-49BE-4410-8D66-8635ED4AA926}" type="pres">
      <dgm:prSet presAssocID="{D5D8CC1B-B519-4F52-8D5F-57DF5CF5842E}" presName="text_3" presStyleLbl="node1" presStyleIdx="2" presStyleCnt="4" custScaleY="151110" custLinFactNeighborX="484" custLinFactNeighborY="-47272">
        <dgm:presLayoutVars>
          <dgm:bulletEnabled val="1"/>
        </dgm:presLayoutVars>
      </dgm:prSet>
      <dgm:spPr/>
      <dgm:t>
        <a:bodyPr/>
        <a:lstStyle/>
        <a:p>
          <a:endParaRPr lang="en-US"/>
        </a:p>
      </dgm:t>
    </dgm:pt>
    <dgm:pt modelId="{C1187DFA-7FBB-4DD4-8F6C-FCC668C93BC3}" type="pres">
      <dgm:prSet presAssocID="{D5D8CC1B-B519-4F52-8D5F-57DF5CF5842E}" presName="accent_3" presStyleCnt="0"/>
      <dgm:spPr/>
    </dgm:pt>
    <dgm:pt modelId="{DC343625-D260-4233-BE80-108A7B88CF29}" type="pres">
      <dgm:prSet presAssocID="{D5D8CC1B-B519-4F52-8D5F-57DF5CF5842E}" presName="accentRepeatNode" presStyleLbl="solidFgAcc1" presStyleIdx="2" presStyleCnt="4" custLinFactNeighborX="-17595" custLinFactNeighborY="-29002"/>
      <dgm:spPr>
        <a:blipFill rotWithShape="0">
          <a:blip xmlns:r="http://schemas.openxmlformats.org/officeDocument/2006/relationships" r:embed="rId1"/>
          <a:stretch>
            <a:fillRect/>
          </a:stretch>
        </a:blipFill>
      </dgm:spPr>
      <dgm:t>
        <a:bodyPr/>
        <a:lstStyle/>
        <a:p>
          <a:endParaRPr lang="en-US"/>
        </a:p>
      </dgm:t>
    </dgm:pt>
    <dgm:pt modelId="{7CA75F40-B92E-451F-8ADA-C175C8130FA2}" type="pres">
      <dgm:prSet presAssocID="{FE77005B-6678-4F67-A963-80F96D3EED38}" presName="text_4" presStyleLbl="node1" presStyleIdx="3" presStyleCnt="4" custScaleY="189112" custLinFactNeighborX="3461" custLinFactNeighborY="-17797">
        <dgm:presLayoutVars>
          <dgm:bulletEnabled val="1"/>
        </dgm:presLayoutVars>
      </dgm:prSet>
      <dgm:spPr/>
      <dgm:t>
        <a:bodyPr/>
        <a:lstStyle/>
        <a:p>
          <a:endParaRPr lang="en-US"/>
        </a:p>
      </dgm:t>
    </dgm:pt>
    <dgm:pt modelId="{E38B82C3-F11B-478B-9F61-3157259793ED}" type="pres">
      <dgm:prSet presAssocID="{FE77005B-6678-4F67-A963-80F96D3EED38}" presName="accent_4" presStyleCnt="0"/>
      <dgm:spPr/>
    </dgm:pt>
    <dgm:pt modelId="{CBF65FD8-69B1-436A-8E76-92DB96C8063E}" type="pres">
      <dgm:prSet presAssocID="{FE77005B-6678-4F67-A963-80F96D3EED38}" presName="accentRepeatNode" presStyleLbl="solidFgAcc1" presStyleIdx="3" presStyleCnt="4" custLinFactNeighborY="4431"/>
      <dgm:spPr/>
    </dgm:pt>
  </dgm:ptLst>
  <dgm:cxnLst>
    <dgm:cxn modelId="{C32B8637-6A4B-40A4-898A-A214914DADFE}" type="presOf" srcId="{FE77005B-6678-4F67-A963-80F96D3EED38}" destId="{7CA75F40-B92E-451F-8ADA-C175C8130FA2}" srcOrd="0" destOrd="0" presId="urn:microsoft.com/office/officeart/2008/layout/VerticalCurvedList"/>
    <dgm:cxn modelId="{1E98A10E-0237-4700-B35B-0E796904E1E7}" type="presOf" srcId="{CFE7FB4A-B024-4B3F-823C-F0A6DEDE1B08}" destId="{3ABB16DC-B317-45FD-A2E4-497A46459F8C}" srcOrd="0" destOrd="1" presId="urn:microsoft.com/office/officeart/2008/layout/VerticalCurvedList"/>
    <dgm:cxn modelId="{9BE5C85F-9A11-4F90-B485-2C05DF73CAAF}" srcId="{133623D5-D6E6-48F0-9C69-E95A793303CA}" destId="{FE77005B-6678-4F67-A963-80F96D3EED38}" srcOrd="3" destOrd="0" parTransId="{BF6CD1CD-E651-4727-9C86-D8158E349F55}" sibTransId="{60EF0400-A1B1-4EDD-B7FD-6AE96D1C14E9}"/>
    <dgm:cxn modelId="{841FA925-6B4C-4554-BFCF-24847F3FDF5C}" srcId="{318C8841-4BB2-4F85-9CD9-D02112EFD955}" destId="{CFE7FB4A-B024-4B3F-823C-F0A6DEDE1B08}" srcOrd="0" destOrd="0" parTransId="{5A5BB9A2-AF8C-432E-A547-151619F68496}" sibTransId="{98F9A251-EEE8-474C-89A3-A89E6E261CE2}"/>
    <dgm:cxn modelId="{E6D2A184-2BE3-47B8-896D-7A2B40578FEC}" type="presOf" srcId="{D5D8CC1B-B519-4F52-8D5F-57DF5CF5842E}" destId="{3B00ADB1-49BE-4410-8D66-8635ED4AA926}" srcOrd="0" destOrd="0" presId="urn:microsoft.com/office/officeart/2008/layout/VerticalCurvedList"/>
    <dgm:cxn modelId="{E252A05D-5515-42D9-91AC-01A973919F36}" type="presOf" srcId="{133623D5-D6E6-48F0-9C69-E95A793303CA}" destId="{C8D0AEDE-9D80-4E49-9262-FC47F020AE01}" srcOrd="0" destOrd="0" presId="urn:microsoft.com/office/officeart/2008/layout/VerticalCurvedList"/>
    <dgm:cxn modelId="{C2AF8C4C-843D-4650-A34B-24B4062DD8CB}" srcId="{133623D5-D6E6-48F0-9C69-E95A793303CA}" destId="{318C8841-4BB2-4F85-9CD9-D02112EFD955}" srcOrd="0" destOrd="0" parTransId="{ACB5DB4C-C749-4EFE-A9B8-884293ED0A29}" sibTransId="{FBC482A0-4BC3-42FB-86A2-BB8FE329D922}"/>
    <dgm:cxn modelId="{9D1C09C5-68F2-45CC-8518-510CAD8D1B83}" type="presOf" srcId="{318C8841-4BB2-4F85-9CD9-D02112EFD955}" destId="{3ABB16DC-B317-45FD-A2E4-497A46459F8C}" srcOrd="0" destOrd="0" presId="urn:microsoft.com/office/officeart/2008/layout/VerticalCurvedList"/>
    <dgm:cxn modelId="{FF290ABF-CC9A-4C92-A731-4E4B9BE6F889}" type="presOf" srcId="{98F9A251-EEE8-474C-89A3-A89E6E261CE2}" destId="{9163CDE7-0CDB-4AB4-A573-EBD219D4B538}" srcOrd="0" destOrd="0" presId="urn:microsoft.com/office/officeart/2008/layout/VerticalCurvedList"/>
    <dgm:cxn modelId="{F86A9F1A-62F0-4489-8EAB-AF09A33D0C8C}" type="presOf" srcId="{A1CA57DC-2BCE-49F7-B1B3-9D8AC05E7E91}" destId="{88A6BF26-702F-47AD-AAD2-719896A5093B}" srcOrd="0" destOrd="0" presId="urn:microsoft.com/office/officeart/2008/layout/VerticalCurvedList"/>
    <dgm:cxn modelId="{B14AA4AE-BE89-4567-8C6C-F5F9C22F929B}" srcId="{133623D5-D6E6-48F0-9C69-E95A793303CA}" destId="{D5D8CC1B-B519-4F52-8D5F-57DF5CF5842E}" srcOrd="2" destOrd="0" parTransId="{47552CA2-84C4-465F-A84F-0EEA8DC617B4}" sibTransId="{8BD6BBEF-CDD3-4EA8-978B-049321BFD1E9}"/>
    <dgm:cxn modelId="{B0E3F669-F2E5-4E9D-80D8-ABA0C4B80458}" srcId="{133623D5-D6E6-48F0-9C69-E95A793303CA}" destId="{A1CA57DC-2BCE-49F7-B1B3-9D8AC05E7E91}" srcOrd="1" destOrd="0" parTransId="{D6E57843-4603-417C-8D25-C827FD9EC419}" sibTransId="{BE869715-8970-44C1-AD7D-CCAA96CEF400}"/>
    <dgm:cxn modelId="{E4C3E830-1D43-4064-A095-8C49D85E5E76}" type="presParOf" srcId="{C8D0AEDE-9D80-4E49-9262-FC47F020AE01}" destId="{6DD226A1-D78C-4CF3-B1D0-2408D0E93C44}" srcOrd="0" destOrd="0" presId="urn:microsoft.com/office/officeart/2008/layout/VerticalCurvedList"/>
    <dgm:cxn modelId="{0393808B-57CA-4ABD-B9BF-6BA3FB8EA478}" type="presParOf" srcId="{6DD226A1-D78C-4CF3-B1D0-2408D0E93C44}" destId="{772C5486-75EC-494D-8B71-B272F687410D}" srcOrd="0" destOrd="0" presId="urn:microsoft.com/office/officeart/2008/layout/VerticalCurvedList"/>
    <dgm:cxn modelId="{7CCBB285-5662-4ABA-88CC-5F72EAEE4966}" type="presParOf" srcId="{772C5486-75EC-494D-8B71-B272F687410D}" destId="{D2418674-B032-4A90-9CE6-F4309AEE5265}" srcOrd="0" destOrd="0" presId="urn:microsoft.com/office/officeart/2008/layout/VerticalCurvedList"/>
    <dgm:cxn modelId="{6984E94B-024F-454B-ABE1-2604271FB409}" type="presParOf" srcId="{772C5486-75EC-494D-8B71-B272F687410D}" destId="{9163CDE7-0CDB-4AB4-A573-EBD219D4B538}" srcOrd="1" destOrd="0" presId="urn:microsoft.com/office/officeart/2008/layout/VerticalCurvedList"/>
    <dgm:cxn modelId="{F92C8107-DFE6-447B-B15C-95E427F93527}" type="presParOf" srcId="{772C5486-75EC-494D-8B71-B272F687410D}" destId="{35982E48-9DF9-44F6-8A16-C1AC307E2C28}" srcOrd="2" destOrd="0" presId="urn:microsoft.com/office/officeart/2008/layout/VerticalCurvedList"/>
    <dgm:cxn modelId="{2B30F95D-5123-41E9-B27A-FD02FFD2C652}" type="presParOf" srcId="{772C5486-75EC-494D-8B71-B272F687410D}" destId="{2895AD87-DF35-4A49-81AA-676438F9FF67}" srcOrd="3" destOrd="0" presId="urn:microsoft.com/office/officeart/2008/layout/VerticalCurvedList"/>
    <dgm:cxn modelId="{9F7346C7-C7AC-4477-B028-366A9A8CC814}" type="presParOf" srcId="{6DD226A1-D78C-4CF3-B1D0-2408D0E93C44}" destId="{3ABB16DC-B317-45FD-A2E4-497A46459F8C}" srcOrd="1" destOrd="0" presId="urn:microsoft.com/office/officeart/2008/layout/VerticalCurvedList"/>
    <dgm:cxn modelId="{5B1E7D88-5680-4034-976E-68E528961CC6}" type="presParOf" srcId="{6DD226A1-D78C-4CF3-B1D0-2408D0E93C44}" destId="{AD2A5DCB-F8C6-4420-ABC3-709A149CC2FD}" srcOrd="2" destOrd="0" presId="urn:microsoft.com/office/officeart/2008/layout/VerticalCurvedList"/>
    <dgm:cxn modelId="{EE3BB9C4-1673-4032-9F30-DF1527BBA484}" type="presParOf" srcId="{AD2A5DCB-F8C6-4420-ABC3-709A149CC2FD}" destId="{0BCD33FA-4391-40B4-8244-FB328E7813EB}" srcOrd="0" destOrd="0" presId="urn:microsoft.com/office/officeart/2008/layout/VerticalCurvedList"/>
    <dgm:cxn modelId="{228F2FA6-748F-4256-A047-D8A2AD1FD81F}" type="presParOf" srcId="{6DD226A1-D78C-4CF3-B1D0-2408D0E93C44}" destId="{88A6BF26-702F-47AD-AAD2-719896A5093B}" srcOrd="3" destOrd="0" presId="urn:microsoft.com/office/officeart/2008/layout/VerticalCurvedList"/>
    <dgm:cxn modelId="{81BEF28F-B74A-4687-8118-A066CBB65E73}" type="presParOf" srcId="{6DD226A1-D78C-4CF3-B1D0-2408D0E93C44}" destId="{FEFADB98-D82C-43E4-995C-3DFBA809DB58}" srcOrd="4" destOrd="0" presId="urn:microsoft.com/office/officeart/2008/layout/VerticalCurvedList"/>
    <dgm:cxn modelId="{86264DCE-B3FE-4386-BE5F-417E9E39DB8C}" type="presParOf" srcId="{FEFADB98-D82C-43E4-995C-3DFBA809DB58}" destId="{DE7BFA34-7595-4F0E-8E38-D5B174038B54}" srcOrd="0" destOrd="0" presId="urn:microsoft.com/office/officeart/2008/layout/VerticalCurvedList"/>
    <dgm:cxn modelId="{395155F9-3FCA-47C0-91A4-6A2915A7C886}" type="presParOf" srcId="{6DD226A1-D78C-4CF3-B1D0-2408D0E93C44}" destId="{3B00ADB1-49BE-4410-8D66-8635ED4AA926}" srcOrd="5" destOrd="0" presId="urn:microsoft.com/office/officeart/2008/layout/VerticalCurvedList"/>
    <dgm:cxn modelId="{95129A14-E9F8-49DD-B916-D9E1CFA57A1E}" type="presParOf" srcId="{6DD226A1-D78C-4CF3-B1D0-2408D0E93C44}" destId="{C1187DFA-7FBB-4DD4-8F6C-FCC668C93BC3}" srcOrd="6" destOrd="0" presId="urn:microsoft.com/office/officeart/2008/layout/VerticalCurvedList"/>
    <dgm:cxn modelId="{18474CC6-59E0-41FB-892A-F94F8ABE3249}" type="presParOf" srcId="{C1187DFA-7FBB-4DD4-8F6C-FCC668C93BC3}" destId="{DC343625-D260-4233-BE80-108A7B88CF29}" srcOrd="0" destOrd="0" presId="urn:microsoft.com/office/officeart/2008/layout/VerticalCurvedList"/>
    <dgm:cxn modelId="{C2A9DD9C-0CDD-4A41-8FAC-395939612AF5}" type="presParOf" srcId="{6DD226A1-D78C-4CF3-B1D0-2408D0E93C44}" destId="{7CA75F40-B92E-451F-8ADA-C175C8130FA2}" srcOrd="7" destOrd="0" presId="urn:microsoft.com/office/officeart/2008/layout/VerticalCurvedList"/>
    <dgm:cxn modelId="{5C4D168E-E0B2-48D1-A9C8-08E995AAAED3}" type="presParOf" srcId="{6DD226A1-D78C-4CF3-B1D0-2408D0E93C44}" destId="{E38B82C3-F11B-478B-9F61-3157259793ED}" srcOrd="8" destOrd="0" presId="urn:microsoft.com/office/officeart/2008/layout/VerticalCurvedList"/>
    <dgm:cxn modelId="{DF4F4553-66C6-43C3-9554-353886AD783A}" type="presParOf" srcId="{E38B82C3-F11B-478B-9F61-3157259793ED}" destId="{CBF65FD8-69B1-436A-8E76-92DB96C8063E}" srcOrd="0" destOrd="0" presId="urn:microsoft.com/office/officeart/2008/layout/VerticalCurvedList"/>
  </dgm:cxnLst>
  <dgm:bg/>
  <dgm:whole/>
</dgm:dataModel>
</file>

<file path=ppt/diagrams/data2.xml><?xml version="1.0" encoding="utf-8"?>
<dgm:dataModel xmlns:dgm="http://schemas.openxmlformats.org/drawingml/2006/diagram" xmlns:a="http://schemas.openxmlformats.org/drawingml/2006/main">
  <dgm:ptLst>
    <dgm:pt modelId="{133623D5-D6E6-48F0-9C69-E95A793303CA}" type="doc">
      <dgm:prSet loTypeId="urn:microsoft.com/office/officeart/2008/layout/VerticalCurvedList" loCatId="list" qsTypeId="urn:microsoft.com/office/officeart/2005/8/quickstyle/3d2" qsCatId="3D" csTypeId="urn:microsoft.com/office/officeart/2005/8/colors/colorful1#2" csCatId="colorful" phldr="1"/>
      <dgm:spPr/>
      <dgm:t>
        <a:bodyPr/>
        <a:lstStyle/>
        <a:p>
          <a:endParaRPr lang="en-US"/>
        </a:p>
      </dgm:t>
    </dgm:pt>
    <dgm:pt modelId="{318C8841-4BB2-4F85-9CD9-D02112EFD955}">
      <dgm:prSet custT="1"/>
      <dgm:spPr>
        <a:solidFill>
          <a:schemeClr val="accent2">
            <a:lumMod val="75000"/>
          </a:schemeClr>
        </a:solidFill>
      </dgm:spPr>
      <dgm:t>
        <a:bodyPr tIns="182880"/>
        <a:lstStyle/>
        <a:p>
          <a:pPr algn="just" rtl="0">
            <a:spcBef>
              <a:spcPts val="1200"/>
            </a:spcBef>
            <a:spcAft>
              <a:spcPct val="35000"/>
            </a:spcAft>
          </a:pPr>
          <a:r>
            <a:rPr lang="en-US" sz="2500" dirty="0" smtClean="0"/>
            <a:t>Performance of AEO/MPEO will be evaluated on the basis of area covered (</a:t>
          </a:r>
          <a:r>
            <a:rPr lang="en-US" sz="2500" dirty="0" err="1" smtClean="0"/>
            <a:t>vs</a:t>
          </a:r>
          <a:r>
            <a:rPr lang="en-US" sz="2500" dirty="0" smtClean="0"/>
            <a:t>) area insured in his jurisdiction.</a:t>
          </a:r>
        </a:p>
        <a:p>
          <a:pPr algn="just" rtl="0">
            <a:spcBef>
              <a:spcPts val="1200"/>
            </a:spcBef>
            <a:spcAft>
              <a:spcPct val="35000"/>
            </a:spcAft>
          </a:pPr>
          <a:r>
            <a:rPr lang="en-IN" sz="2500" dirty="0" smtClean="0"/>
            <a:t>Hence the field level officers should closely monitor progress in coverage of Notified crops. </a:t>
          </a:r>
        </a:p>
        <a:p>
          <a:pPr algn="just" rtl="0">
            <a:spcBef>
              <a:spcPts val="1200"/>
            </a:spcBef>
            <a:spcAft>
              <a:spcPct val="35000"/>
            </a:spcAft>
          </a:pPr>
          <a:r>
            <a:rPr lang="en-IN" sz="2500" dirty="0" smtClean="0"/>
            <a:t>To achieve Crop Insurance enrolment Target i.e., at least 50% coverage , out of Gross Cropped area.</a:t>
          </a:r>
          <a:endParaRPr lang="en-US" sz="2500" dirty="0"/>
        </a:p>
      </dgm:t>
    </dgm:pt>
    <dgm:pt modelId="{ACB5DB4C-C749-4EFE-A9B8-884293ED0A29}" type="parTrans" cxnId="{C2AF8C4C-843D-4650-A34B-24B4062DD8CB}">
      <dgm:prSet/>
      <dgm:spPr/>
      <dgm:t>
        <a:bodyPr/>
        <a:lstStyle/>
        <a:p>
          <a:endParaRPr lang="en-US" sz="2400"/>
        </a:p>
      </dgm:t>
    </dgm:pt>
    <dgm:pt modelId="{FBC482A0-4BC3-42FB-86A2-BB8FE329D922}" type="sibTrans" cxnId="{C2AF8C4C-843D-4650-A34B-24B4062DD8CB}">
      <dgm:prSet/>
      <dgm:spPr/>
      <dgm:t>
        <a:bodyPr/>
        <a:lstStyle/>
        <a:p>
          <a:endParaRPr lang="en-US" sz="2400"/>
        </a:p>
      </dgm:t>
    </dgm:pt>
    <dgm:pt modelId="{A1CA57DC-2BCE-49F7-B1B3-9D8AC05E7E91}">
      <dgm:prSet custT="1"/>
      <dgm:spPr>
        <a:solidFill>
          <a:srgbClr val="0000CC"/>
        </a:solidFill>
      </dgm:spPr>
      <dgm:t>
        <a:bodyPr/>
        <a:lstStyle/>
        <a:p>
          <a:pPr algn="just" rtl="0"/>
          <a:r>
            <a:rPr lang="en-IN" sz="2400" dirty="0" smtClean="0"/>
            <a:t>Primary</a:t>
          </a:r>
          <a:r>
            <a:rPr lang="en-IN" sz="2400" baseline="0" dirty="0" smtClean="0"/>
            <a:t> workers to ensure prompt submission of required CC Experiment forms (Form-I, II, III) within the stipulated time. This causes delay in calculation of Actual Yield data thereby settlement of claims.</a:t>
          </a:r>
        </a:p>
        <a:p>
          <a:pPr algn="just" rtl="0"/>
          <a:r>
            <a:rPr lang="en-IN" sz="2400" baseline="0" dirty="0" smtClean="0"/>
            <a:t>100% uploading of Crop Cutting Experiments data through CCE App</a:t>
          </a:r>
          <a:endParaRPr lang="en-US" sz="2400" dirty="0"/>
        </a:p>
      </dgm:t>
    </dgm:pt>
    <dgm:pt modelId="{D6E57843-4603-417C-8D25-C827FD9EC419}" type="parTrans" cxnId="{B0E3F669-F2E5-4E9D-80D8-ABA0C4B80458}">
      <dgm:prSet/>
      <dgm:spPr/>
      <dgm:t>
        <a:bodyPr/>
        <a:lstStyle/>
        <a:p>
          <a:endParaRPr lang="en-US" sz="2400"/>
        </a:p>
      </dgm:t>
    </dgm:pt>
    <dgm:pt modelId="{BE869715-8970-44C1-AD7D-CCAA96CEF400}" type="sibTrans" cxnId="{B0E3F669-F2E5-4E9D-80D8-ABA0C4B80458}">
      <dgm:prSet/>
      <dgm:spPr/>
      <dgm:t>
        <a:bodyPr/>
        <a:lstStyle/>
        <a:p>
          <a:endParaRPr lang="en-US" sz="2400"/>
        </a:p>
      </dgm:t>
    </dgm:pt>
    <dgm:pt modelId="{C8D0AEDE-9D80-4E49-9262-FC47F020AE01}" type="pres">
      <dgm:prSet presAssocID="{133623D5-D6E6-48F0-9C69-E95A793303CA}" presName="Name0" presStyleCnt="0">
        <dgm:presLayoutVars>
          <dgm:chMax val="7"/>
          <dgm:chPref val="7"/>
          <dgm:dir/>
        </dgm:presLayoutVars>
      </dgm:prSet>
      <dgm:spPr/>
      <dgm:t>
        <a:bodyPr/>
        <a:lstStyle/>
        <a:p>
          <a:endParaRPr lang="en-US"/>
        </a:p>
      </dgm:t>
    </dgm:pt>
    <dgm:pt modelId="{6DD226A1-D78C-4CF3-B1D0-2408D0E93C44}" type="pres">
      <dgm:prSet presAssocID="{133623D5-D6E6-48F0-9C69-E95A793303CA}" presName="Name1" presStyleCnt="0"/>
      <dgm:spPr/>
    </dgm:pt>
    <dgm:pt modelId="{772C5486-75EC-494D-8B71-B272F687410D}" type="pres">
      <dgm:prSet presAssocID="{133623D5-D6E6-48F0-9C69-E95A793303CA}" presName="cycle" presStyleCnt="0"/>
      <dgm:spPr/>
    </dgm:pt>
    <dgm:pt modelId="{D2418674-B032-4A90-9CE6-F4309AEE5265}" type="pres">
      <dgm:prSet presAssocID="{133623D5-D6E6-48F0-9C69-E95A793303CA}" presName="srcNode" presStyleLbl="node1" presStyleIdx="0" presStyleCnt="2"/>
      <dgm:spPr/>
    </dgm:pt>
    <dgm:pt modelId="{9163CDE7-0CDB-4AB4-A573-EBD219D4B538}" type="pres">
      <dgm:prSet presAssocID="{133623D5-D6E6-48F0-9C69-E95A793303CA}" presName="conn" presStyleLbl="parChTrans1D2" presStyleIdx="0" presStyleCnt="1" custLinFactNeighborX="-2586" custLinFactNeighborY="-689"/>
      <dgm:spPr/>
      <dgm:t>
        <a:bodyPr/>
        <a:lstStyle/>
        <a:p>
          <a:endParaRPr lang="en-US"/>
        </a:p>
      </dgm:t>
    </dgm:pt>
    <dgm:pt modelId="{35982E48-9DF9-44F6-8A16-C1AC307E2C28}" type="pres">
      <dgm:prSet presAssocID="{133623D5-D6E6-48F0-9C69-E95A793303CA}" presName="extraNode" presStyleLbl="node1" presStyleIdx="0" presStyleCnt="2"/>
      <dgm:spPr/>
    </dgm:pt>
    <dgm:pt modelId="{2895AD87-DF35-4A49-81AA-676438F9FF67}" type="pres">
      <dgm:prSet presAssocID="{133623D5-D6E6-48F0-9C69-E95A793303CA}" presName="dstNode" presStyleLbl="node1" presStyleIdx="0" presStyleCnt="2"/>
      <dgm:spPr/>
    </dgm:pt>
    <dgm:pt modelId="{3ABB16DC-B317-45FD-A2E4-497A46459F8C}" type="pres">
      <dgm:prSet presAssocID="{318C8841-4BB2-4F85-9CD9-D02112EFD955}" presName="text_1" presStyleLbl="node1" presStyleIdx="0" presStyleCnt="2" custScaleX="109304" custScaleY="180647" custLinFactNeighborX="-3270" custLinFactNeighborY="-1040">
        <dgm:presLayoutVars>
          <dgm:bulletEnabled val="1"/>
        </dgm:presLayoutVars>
      </dgm:prSet>
      <dgm:spPr/>
      <dgm:t>
        <a:bodyPr/>
        <a:lstStyle/>
        <a:p>
          <a:endParaRPr lang="en-US"/>
        </a:p>
      </dgm:t>
    </dgm:pt>
    <dgm:pt modelId="{AD2A5DCB-F8C6-4420-ABC3-709A149CC2FD}" type="pres">
      <dgm:prSet presAssocID="{318C8841-4BB2-4F85-9CD9-D02112EFD955}" presName="accent_1" presStyleCnt="0"/>
      <dgm:spPr/>
    </dgm:pt>
    <dgm:pt modelId="{0BCD33FA-4391-40B4-8244-FB328E7813EB}" type="pres">
      <dgm:prSet presAssocID="{318C8841-4BB2-4F85-9CD9-D02112EFD955}" presName="accentRepeatNode" presStyleLbl="solidFgAcc1" presStyleIdx="0" presStyleCnt="2" custScaleX="43356" custScaleY="140244" custLinFactNeighborX="-5826" custLinFactNeighborY="488"/>
      <dgm:spPr/>
    </dgm:pt>
    <dgm:pt modelId="{88A6BF26-702F-47AD-AAD2-719896A5093B}" type="pres">
      <dgm:prSet presAssocID="{A1CA57DC-2BCE-49F7-B1B3-9D8AC05E7E91}" presName="text_2" presStyleLbl="node1" presStyleIdx="1" presStyleCnt="2" custScaleX="104856" custScaleY="153233" custLinFactNeighborX="-1461" custLinFactNeighborY="21049">
        <dgm:presLayoutVars>
          <dgm:bulletEnabled val="1"/>
        </dgm:presLayoutVars>
      </dgm:prSet>
      <dgm:spPr/>
      <dgm:t>
        <a:bodyPr/>
        <a:lstStyle/>
        <a:p>
          <a:endParaRPr lang="en-US"/>
        </a:p>
      </dgm:t>
    </dgm:pt>
    <dgm:pt modelId="{FEFADB98-D82C-43E4-995C-3DFBA809DB58}" type="pres">
      <dgm:prSet presAssocID="{A1CA57DC-2BCE-49F7-B1B3-9D8AC05E7E91}" presName="accent_2" presStyleCnt="0"/>
      <dgm:spPr/>
    </dgm:pt>
    <dgm:pt modelId="{DE7BFA34-7595-4F0E-8E38-D5B174038B54}" type="pres">
      <dgm:prSet presAssocID="{A1CA57DC-2BCE-49F7-B1B3-9D8AC05E7E91}" presName="accentRepeatNode" presStyleLbl="solidFgAcc1" presStyleIdx="1" presStyleCnt="2" custScaleX="28212" custScaleY="121260" custLinFactNeighborX="3888" custLinFactNeighborY="16176"/>
      <dgm:spPr/>
    </dgm:pt>
  </dgm:ptLst>
  <dgm:cxnLst>
    <dgm:cxn modelId="{B0E3F669-F2E5-4E9D-80D8-ABA0C4B80458}" srcId="{133623D5-D6E6-48F0-9C69-E95A793303CA}" destId="{A1CA57DC-2BCE-49F7-B1B3-9D8AC05E7E91}" srcOrd="1" destOrd="0" parTransId="{D6E57843-4603-417C-8D25-C827FD9EC419}" sibTransId="{BE869715-8970-44C1-AD7D-CCAA96CEF400}"/>
    <dgm:cxn modelId="{E8776478-C48E-4932-892B-1EFC9735BBDB}" type="presOf" srcId="{FBC482A0-4BC3-42FB-86A2-BB8FE329D922}" destId="{9163CDE7-0CDB-4AB4-A573-EBD219D4B538}" srcOrd="0" destOrd="0" presId="urn:microsoft.com/office/officeart/2008/layout/VerticalCurvedList"/>
    <dgm:cxn modelId="{95242A73-E953-410E-B10B-910FEA1A1425}" type="presOf" srcId="{133623D5-D6E6-48F0-9C69-E95A793303CA}" destId="{C8D0AEDE-9D80-4E49-9262-FC47F020AE01}" srcOrd="0" destOrd="0" presId="urn:microsoft.com/office/officeart/2008/layout/VerticalCurvedList"/>
    <dgm:cxn modelId="{BD029FA5-EF8E-40A2-B544-518F971E71D0}" type="presOf" srcId="{318C8841-4BB2-4F85-9CD9-D02112EFD955}" destId="{3ABB16DC-B317-45FD-A2E4-497A46459F8C}" srcOrd="0" destOrd="0" presId="urn:microsoft.com/office/officeart/2008/layout/VerticalCurvedList"/>
    <dgm:cxn modelId="{C2AF8C4C-843D-4650-A34B-24B4062DD8CB}" srcId="{133623D5-D6E6-48F0-9C69-E95A793303CA}" destId="{318C8841-4BB2-4F85-9CD9-D02112EFD955}" srcOrd="0" destOrd="0" parTransId="{ACB5DB4C-C749-4EFE-A9B8-884293ED0A29}" sibTransId="{FBC482A0-4BC3-42FB-86A2-BB8FE329D922}"/>
    <dgm:cxn modelId="{6F1DE2F8-2CC8-4753-95AD-273C8D3854CF}" type="presOf" srcId="{A1CA57DC-2BCE-49F7-B1B3-9D8AC05E7E91}" destId="{88A6BF26-702F-47AD-AAD2-719896A5093B}" srcOrd="0" destOrd="0" presId="urn:microsoft.com/office/officeart/2008/layout/VerticalCurvedList"/>
    <dgm:cxn modelId="{8D82A497-1B11-4579-BF9C-4FE98C897BAE}" type="presParOf" srcId="{C8D0AEDE-9D80-4E49-9262-FC47F020AE01}" destId="{6DD226A1-D78C-4CF3-B1D0-2408D0E93C44}" srcOrd="0" destOrd="0" presId="urn:microsoft.com/office/officeart/2008/layout/VerticalCurvedList"/>
    <dgm:cxn modelId="{44D7EBF0-5372-4D14-BD31-3D93B9A48FB2}" type="presParOf" srcId="{6DD226A1-D78C-4CF3-B1D0-2408D0E93C44}" destId="{772C5486-75EC-494D-8B71-B272F687410D}" srcOrd="0" destOrd="0" presId="urn:microsoft.com/office/officeart/2008/layout/VerticalCurvedList"/>
    <dgm:cxn modelId="{0A279086-9326-4480-AB8C-05392EBC7861}" type="presParOf" srcId="{772C5486-75EC-494D-8B71-B272F687410D}" destId="{D2418674-B032-4A90-9CE6-F4309AEE5265}" srcOrd="0" destOrd="0" presId="urn:microsoft.com/office/officeart/2008/layout/VerticalCurvedList"/>
    <dgm:cxn modelId="{E1ED0882-A5B7-4072-A528-86BBF2C03E70}" type="presParOf" srcId="{772C5486-75EC-494D-8B71-B272F687410D}" destId="{9163CDE7-0CDB-4AB4-A573-EBD219D4B538}" srcOrd="1" destOrd="0" presId="urn:microsoft.com/office/officeart/2008/layout/VerticalCurvedList"/>
    <dgm:cxn modelId="{4AF9990B-4EE4-4CF2-A01E-602F20514A87}" type="presParOf" srcId="{772C5486-75EC-494D-8B71-B272F687410D}" destId="{35982E48-9DF9-44F6-8A16-C1AC307E2C28}" srcOrd="2" destOrd="0" presId="urn:microsoft.com/office/officeart/2008/layout/VerticalCurvedList"/>
    <dgm:cxn modelId="{7B576CCF-A769-4A16-938C-6FA00172D18B}" type="presParOf" srcId="{772C5486-75EC-494D-8B71-B272F687410D}" destId="{2895AD87-DF35-4A49-81AA-676438F9FF67}" srcOrd="3" destOrd="0" presId="urn:microsoft.com/office/officeart/2008/layout/VerticalCurvedList"/>
    <dgm:cxn modelId="{5E860FE4-681D-4D7A-9A9D-A679F777D031}" type="presParOf" srcId="{6DD226A1-D78C-4CF3-B1D0-2408D0E93C44}" destId="{3ABB16DC-B317-45FD-A2E4-497A46459F8C}" srcOrd="1" destOrd="0" presId="urn:microsoft.com/office/officeart/2008/layout/VerticalCurvedList"/>
    <dgm:cxn modelId="{718429C8-DF76-4DA7-ADF2-6FC9C304962B}" type="presParOf" srcId="{6DD226A1-D78C-4CF3-B1D0-2408D0E93C44}" destId="{AD2A5DCB-F8C6-4420-ABC3-709A149CC2FD}" srcOrd="2" destOrd="0" presId="urn:microsoft.com/office/officeart/2008/layout/VerticalCurvedList"/>
    <dgm:cxn modelId="{EFED07E0-5E60-48EE-9DAC-4739AEC780F6}" type="presParOf" srcId="{AD2A5DCB-F8C6-4420-ABC3-709A149CC2FD}" destId="{0BCD33FA-4391-40B4-8244-FB328E7813EB}" srcOrd="0" destOrd="0" presId="urn:microsoft.com/office/officeart/2008/layout/VerticalCurvedList"/>
    <dgm:cxn modelId="{2862ADFE-5B81-4E49-9C4C-D7121BDFD87D}" type="presParOf" srcId="{6DD226A1-D78C-4CF3-B1D0-2408D0E93C44}" destId="{88A6BF26-702F-47AD-AAD2-719896A5093B}" srcOrd="3" destOrd="0" presId="urn:microsoft.com/office/officeart/2008/layout/VerticalCurvedList"/>
    <dgm:cxn modelId="{122E11EB-6845-4198-BB3C-29974F97C423}" type="presParOf" srcId="{6DD226A1-D78C-4CF3-B1D0-2408D0E93C44}" destId="{FEFADB98-D82C-43E4-995C-3DFBA809DB58}" srcOrd="4" destOrd="0" presId="urn:microsoft.com/office/officeart/2008/layout/VerticalCurvedList"/>
    <dgm:cxn modelId="{5CD5CFFC-FBF0-4ECD-A98D-A75ABDFADE0B}" type="presParOf" srcId="{FEFADB98-D82C-43E4-995C-3DFBA809DB58}" destId="{DE7BFA34-7595-4F0E-8E38-D5B174038B54}" srcOrd="0" destOrd="0" presId="urn:microsoft.com/office/officeart/2008/layout/VerticalCurvedList"/>
  </dgm:cxnLst>
  <dgm:bg/>
  <dgm:whole/>
</dgm:dataModel>
</file>

<file path=ppt/diagrams/data3.xml><?xml version="1.0" encoding="utf-8"?>
<dgm:dataModel xmlns:dgm="http://schemas.openxmlformats.org/drawingml/2006/diagram" xmlns:a="http://schemas.openxmlformats.org/drawingml/2006/main">
  <dgm:ptLst>
    <dgm:pt modelId="{133623D5-D6E6-48F0-9C69-E95A793303CA}" type="doc">
      <dgm:prSet loTypeId="urn:microsoft.com/office/officeart/2008/layout/VerticalCurvedList" loCatId="list" qsTypeId="urn:microsoft.com/office/officeart/2005/8/quickstyle/3d2" qsCatId="3D" csTypeId="urn:microsoft.com/office/officeart/2005/8/colors/colorful1#2" csCatId="colorful" phldr="1"/>
      <dgm:spPr/>
      <dgm:t>
        <a:bodyPr/>
        <a:lstStyle/>
        <a:p>
          <a:endParaRPr lang="en-US"/>
        </a:p>
      </dgm:t>
    </dgm:pt>
    <dgm:pt modelId="{318C8841-4BB2-4F85-9CD9-D02112EFD955}">
      <dgm:prSet custT="1"/>
      <dgm:spPr>
        <a:solidFill>
          <a:schemeClr val="accent2">
            <a:lumMod val="75000"/>
          </a:schemeClr>
        </a:solidFill>
      </dgm:spPr>
      <dgm:t>
        <a:bodyPr tIns="182880"/>
        <a:lstStyle/>
        <a:p>
          <a:pPr algn="just" rtl="0">
            <a:spcBef>
              <a:spcPts val="1200"/>
            </a:spcBef>
            <a:spcAft>
              <a:spcPct val="35000"/>
            </a:spcAft>
          </a:pPr>
          <a:r>
            <a:rPr lang="en-US" sz="2400" dirty="0" smtClean="0"/>
            <a:t>There is every need to educate Non </a:t>
          </a:r>
          <a:r>
            <a:rPr lang="en-US" sz="2400" dirty="0" err="1" smtClean="0"/>
            <a:t>loanee</a:t>
          </a:r>
          <a:r>
            <a:rPr lang="en-US" sz="2400" dirty="0" smtClean="0"/>
            <a:t> farmers for improving quality of required documents to be uploaded through CSCs, to avoid rejection of proposal by ICs at Later stage.</a:t>
          </a:r>
        </a:p>
        <a:p>
          <a:pPr algn="just" rtl="0">
            <a:spcBef>
              <a:spcPts val="1200"/>
            </a:spcBef>
            <a:spcAft>
              <a:spcPct val="35000"/>
            </a:spcAft>
          </a:pPr>
          <a:r>
            <a:rPr lang="en-IN" sz="2400" dirty="0" smtClean="0"/>
            <a:t>To educate farmers that no extra amount needs to be paid at CSCs apart from Premium receipt generated.</a:t>
          </a:r>
        </a:p>
      </dgm:t>
    </dgm:pt>
    <dgm:pt modelId="{ACB5DB4C-C749-4EFE-A9B8-884293ED0A29}" type="parTrans" cxnId="{C2AF8C4C-843D-4650-A34B-24B4062DD8CB}">
      <dgm:prSet/>
      <dgm:spPr/>
      <dgm:t>
        <a:bodyPr/>
        <a:lstStyle/>
        <a:p>
          <a:endParaRPr lang="en-US" sz="2400"/>
        </a:p>
      </dgm:t>
    </dgm:pt>
    <dgm:pt modelId="{FBC482A0-4BC3-42FB-86A2-BB8FE329D922}" type="sibTrans" cxnId="{C2AF8C4C-843D-4650-A34B-24B4062DD8CB}">
      <dgm:prSet/>
      <dgm:spPr/>
      <dgm:t>
        <a:bodyPr/>
        <a:lstStyle/>
        <a:p>
          <a:endParaRPr lang="en-US" sz="2400"/>
        </a:p>
      </dgm:t>
    </dgm:pt>
    <dgm:pt modelId="{A1CA57DC-2BCE-49F7-B1B3-9D8AC05E7E91}">
      <dgm:prSet custT="1"/>
      <dgm:spPr>
        <a:solidFill>
          <a:srgbClr val="0000CC"/>
        </a:solidFill>
      </dgm:spPr>
      <dgm:t>
        <a:bodyPr/>
        <a:lstStyle/>
        <a:p>
          <a:pPr algn="just" rtl="0"/>
          <a:r>
            <a:rPr lang="en-IN" sz="2400" dirty="0" smtClean="0"/>
            <a:t>To create awareness among the farmers about the impact on claim settlement in the event of excess area insured against the Actual area sown. In this situation, companies will apply Area Correction Factor to reduce the claim which causes great loss to the genuine farmer.</a:t>
          </a:r>
          <a:endParaRPr lang="en-US" sz="2400" dirty="0"/>
        </a:p>
      </dgm:t>
    </dgm:pt>
    <dgm:pt modelId="{D6E57843-4603-417C-8D25-C827FD9EC419}" type="parTrans" cxnId="{B0E3F669-F2E5-4E9D-80D8-ABA0C4B80458}">
      <dgm:prSet/>
      <dgm:spPr/>
      <dgm:t>
        <a:bodyPr/>
        <a:lstStyle/>
        <a:p>
          <a:endParaRPr lang="en-US" sz="2400"/>
        </a:p>
      </dgm:t>
    </dgm:pt>
    <dgm:pt modelId="{BE869715-8970-44C1-AD7D-CCAA96CEF400}" type="sibTrans" cxnId="{B0E3F669-F2E5-4E9D-80D8-ABA0C4B80458}">
      <dgm:prSet/>
      <dgm:spPr/>
      <dgm:t>
        <a:bodyPr/>
        <a:lstStyle/>
        <a:p>
          <a:endParaRPr lang="en-US" sz="2400"/>
        </a:p>
      </dgm:t>
    </dgm:pt>
    <dgm:pt modelId="{CFE7FB4A-B024-4B3F-823C-F0A6DEDE1B08}">
      <dgm:prSet custT="1"/>
      <dgm:spPr>
        <a:solidFill>
          <a:schemeClr val="accent2">
            <a:lumMod val="75000"/>
          </a:schemeClr>
        </a:solidFill>
      </dgm:spPr>
      <dgm:t>
        <a:bodyPr tIns="182880"/>
        <a:lstStyle/>
        <a:p>
          <a:pPr marL="515938" indent="-339725" algn="l" rtl="0">
            <a:spcBef>
              <a:spcPts val="600"/>
            </a:spcBef>
            <a:spcAft>
              <a:spcPct val="15000"/>
            </a:spcAft>
          </a:pPr>
          <a:endParaRPr lang="en-US" sz="1200" dirty="0">
            <a:solidFill>
              <a:srgbClr val="0000CC"/>
            </a:solidFill>
          </a:endParaRPr>
        </a:p>
      </dgm:t>
    </dgm:pt>
    <dgm:pt modelId="{5A5BB9A2-AF8C-432E-A547-151619F68496}" type="parTrans" cxnId="{841FA925-6B4C-4554-BFCF-24847F3FDF5C}">
      <dgm:prSet/>
      <dgm:spPr/>
      <dgm:t>
        <a:bodyPr/>
        <a:lstStyle/>
        <a:p>
          <a:endParaRPr lang="en-US"/>
        </a:p>
      </dgm:t>
    </dgm:pt>
    <dgm:pt modelId="{98F9A251-EEE8-474C-89A3-A89E6E261CE2}" type="sibTrans" cxnId="{841FA925-6B4C-4554-BFCF-24847F3FDF5C}">
      <dgm:prSet/>
      <dgm:spPr/>
      <dgm:t>
        <a:bodyPr/>
        <a:lstStyle/>
        <a:p>
          <a:endParaRPr lang="en-US"/>
        </a:p>
      </dgm:t>
    </dgm:pt>
    <dgm:pt modelId="{C8D0AEDE-9D80-4E49-9262-FC47F020AE01}" type="pres">
      <dgm:prSet presAssocID="{133623D5-D6E6-48F0-9C69-E95A793303CA}" presName="Name0" presStyleCnt="0">
        <dgm:presLayoutVars>
          <dgm:chMax val="7"/>
          <dgm:chPref val="7"/>
          <dgm:dir/>
        </dgm:presLayoutVars>
      </dgm:prSet>
      <dgm:spPr/>
      <dgm:t>
        <a:bodyPr/>
        <a:lstStyle/>
        <a:p>
          <a:endParaRPr lang="en-US"/>
        </a:p>
      </dgm:t>
    </dgm:pt>
    <dgm:pt modelId="{6DD226A1-D78C-4CF3-B1D0-2408D0E93C44}" type="pres">
      <dgm:prSet presAssocID="{133623D5-D6E6-48F0-9C69-E95A793303CA}" presName="Name1" presStyleCnt="0"/>
      <dgm:spPr/>
    </dgm:pt>
    <dgm:pt modelId="{772C5486-75EC-494D-8B71-B272F687410D}" type="pres">
      <dgm:prSet presAssocID="{133623D5-D6E6-48F0-9C69-E95A793303CA}" presName="cycle" presStyleCnt="0"/>
      <dgm:spPr/>
    </dgm:pt>
    <dgm:pt modelId="{D2418674-B032-4A90-9CE6-F4309AEE5265}" type="pres">
      <dgm:prSet presAssocID="{133623D5-D6E6-48F0-9C69-E95A793303CA}" presName="srcNode" presStyleLbl="node1" presStyleIdx="0" presStyleCnt="2"/>
      <dgm:spPr/>
    </dgm:pt>
    <dgm:pt modelId="{9163CDE7-0CDB-4AB4-A573-EBD219D4B538}" type="pres">
      <dgm:prSet presAssocID="{133623D5-D6E6-48F0-9C69-E95A793303CA}" presName="conn" presStyleLbl="parChTrans1D2" presStyleIdx="0" presStyleCnt="1" custLinFactNeighborX="-2586" custLinFactNeighborY="-689"/>
      <dgm:spPr/>
      <dgm:t>
        <a:bodyPr/>
        <a:lstStyle/>
        <a:p>
          <a:endParaRPr lang="en-US"/>
        </a:p>
      </dgm:t>
    </dgm:pt>
    <dgm:pt modelId="{35982E48-9DF9-44F6-8A16-C1AC307E2C28}" type="pres">
      <dgm:prSet presAssocID="{133623D5-D6E6-48F0-9C69-E95A793303CA}" presName="extraNode" presStyleLbl="node1" presStyleIdx="0" presStyleCnt="2"/>
      <dgm:spPr/>
    </dgm:pt>
    <dgm:pt modelId="{2895AD87-DF35-4A49-81AA-676438F9FF67}" type="pres">
      <dgm:prSet presAssocID="{133623D5-D6E6-48F0-9C69-E95A793303CA}" presName="dstNode" presStyleLbl="node1" presStyleIdx="0" presStyleCnt="2"/>
      <dgm:spPr/>
    </dgm:pt>
    <dgm:pt modelId="{3ABB16DC-B317-45FD-A2E4-497A46459F8C}" type="pres">
      <dgm:prSet presAssocID="{318C8841-4BB2-4F85-9CD9-D02112EFD955}" presName="text_1" presStyleLbl="node1" presStyleIdx="0" presStyleCnt="2" custScaleX="111034" custScaleY="148317" custLinFactNeighborX="-3628" custLinFactNeighborY="-33185">
        <dgm:presLayoutVars>
          <dgm:bulletEnabled val="1"/>
        </dgm:presLayoutVars>
      </dgm:prSet>
      <dgm:spPr/>
      <dgm:t>
        <a:bodyPr/>
        <a:lstStyle/>
        <a:p>
          <a:endParaRPr lang="en-US"/>
        </a:p>
      </dgm:t>
    </dgm:pt>
    <dgm:pt modelId="{AD2A5DCB-F8C6-4420-ABC3-709A149CC2FD}" type="pres">
      <dgm:prSet presAssocID="{318C8841-4BB2-4F85-9CD9-D02112EFD955}" presName="accent_1" presStyleCnt="0"/>
      <dgm:spPr/>
    </dgm:pt>
    <dgm:pt modelId="{0BCD33FA-4391-40B4-8244-FB328E7813EB}" type="pres">
      <dgm:prSet presAssocID="{318C8841-4BB2-4F85-9CD9-D02112EFD955}" presName="accentRepeatNode" presStyleLbl="solidFgAcc1" presStyleIdx="0" presStyleCnt="2" custScaleX="43356" custScaleY="110765" custLinFactNeighborX="2679" custLinFactNeighborY="-21166"/>
      <dgm:spPr/>
    </dgm:pt>
    <dgm:pt modelId="{88A6BF26-702F-47AD-AAD2-719896A5093B}" type="pres">
      <dgm:prSet presAssocID="{A1CA57DC-2BCE-49F7-B1B3-9D8AC05E7E91}" presName="text_2" presStyleLbl="node1" presStyleIdx="1" presStyleCnt="2" custScaleX="106736" custScaleY="142710" custLinFactNeighborX="-1796" custLinFactNeighborY="-1498">
        <dgm:presLayoutVars>
          <dgm:bulletEnabled val="1"/>
        </dgm:presLayoutVars>
      </dgm:prSet>
      <dgm:spPr/>
      <dgm:t>
        <a:bodyPr/>
        <a:lstStyle/>
        <a:p>
          <a:endParaRPr lang="en-US"/>
        </a:p>
      </dgm:t>
    </dgm:pt>
    <dgm:pt modelId="{FEFADB98-D82C-43E4-995C-3DFBA809DB58}" type="pres">
      <dgm:prSet presAssocID="{A1CA57DC-2BCE-49F7-B1B3-9D8AC05E7E91}" presName="accent_2" presStyleCnt="0"/>
      <dgm:spPr/>
    </dgm:pt>
    <dgm:pt modelId="{DE7BFA34-7595-4F0E-8E38-D5B174038B54}" type="pres">
      <dgm:prSet presAssocID="{A1CA57DC-2BCE-49F7-B1B3-9D8AC05E7E91}" presName="accentRepeatNode" presStyleLbl="solidFgAcc1" presStyleIdx="1" presStyleCnt="2" custScaleX="36394" custScaleY="100516" custLinFactNeighborX="13027" custLinFactNeighborY="-1110"/>
      <dgm:spPr/>
    </dgm:pt>
  </dgm:ptLst>
  <dgm:cxnLst>
    <dgm:cxn modelId="{C23058B8-ACEA-48B6-A155-102F312C5FE9}" type="presOf" srcId="{CFE7FB4A-B024-4B3F-823C-F0A6DEDE1B08}" destId="{3ABB16DC-B317-45FD-A2E4-497A46459F8C}" srcOrd="0" destOrd="1" presId="urn:microsoft.com/office/officeart/2008/layout/VerticalCurvedList"/>
    <dgm:cxn modelId="{B0E3F669-F2E5-4E9D-80D8-ABA0C4B80458}" srcId="{133623D5-D6E6-48F0-9C69-E95A793303CA}" destId="{A1CA57DC-2BCE-49F7-B1B3-9D8AC05E7E91}" srcOrd="1" destOrd="0" parTransId="{D6E57843-4603-417C-8D25-C827FD9EC419}" sibTransId="{BE869715-8970-44C1-AD7D-CCAA96CEF400}"/>
    <dgm:cxn modelId="{A085E8E8-E5E8-4512-B322-16850193E4DA}" type="presOf" srcId="{A1CA57DC-2BCE-49F7-B1B3-9D8AC05E7E91}" destId="{88A6BF26-702F-47AD-AAD2-719896A5093B}" srcOrd="0" destOrd="0" presId="urn:microsoft.com/office/officeart/2008/layout/VerticalCurvedList"/>
    <dgm:cxn modelId="{2D6B72C9-DC0B-48B0-9B4B-45F87F433B1C}" type="presOf" srcId="{318C8841-4BB2-4F85-9CD9-D02112EFD955}" destId="{3ABB16DC-B317-45FD-A2E4-497A46459F8C}" srcOrd="0" destOrd="0" presId="urn:microsoft.com/office/officeart/2008/layout/VerticalCurvedList"/>
    <dgm:cxn modelId="{4C8FD6DB-AD31-4116-ABEA-254113A963FD}" type="presOf" srcId="{133623D5-D6E6-48F0-9C69-E95A793303CA}" destId="{C8D0AEDE-9D80-4E49-9262-FC47F020AE01}" srcOrd="0" destOrd="0" presId="urn:microsoft.com/office/officeart/2008/layout/VerticalCurvedList"/>
    <dgm:cxn modelId="{841FA925-6B4C-4554-BFCF-24847F3FDF5C}" srcId="{318C8841-4BB2-4F85-9CD9-D02112EFD955}" destId="{CFE7FB4A-B024-4B3F-823C-F0A6DEDE1B08}" srcOrd="0" destOrd="0" parTransId="{5A5BB9A2-AF8C-432E-A547-151619F68496}" sibTransId="{98F9A251-EEE8-474C-89A3-A89E6E261CE2}"/>
    <dgm:cxn modelId="{C2AF8C4C-843D-4650-A34B-24B4062DD8CB}" srcId="{133623D5-D6E6-48F0-9C69-E95A793303CA}" destId="{318C8841-4BB2-4F85-9CD9-D02112EFD955}" srcOrd="0" destOrd="0" parTransId="{ACB5DB4C-C749-4EFE-A9B8-884293ED0A29}" sibTransId="{FBC482A0-4BC3-42FB-86A2-BB8FE329D922}"/>
    <dgm:cxn modelId="{EA17645F-E695-4BCC-9B5F-04C09B4FB876}" type="presOf" srcId="{98F9A251-EEE8-474C-89A3-A89E6E261CE2}" destId="{9163CDE7-0CDB-4AB4-A573-EBD219D4B538}" srcOrd="0" destOrd="0" presId="urn:microsoft.com/office/officeart/2008/layout/VerticalCurvedList"/>
    <dgm:cxn modelId="{31CBF459-D5C6-4306-BE2A-52081777A98D}" type="presParOf" srcId="{C8D0AEDE-9D80-4E49-9262-FC47F020AE01}" destId="{6DD226A1-D78C-4CF3-B1D0-2408D0E93C44}" srcOrd="0" destOrd="0" presId="urn:microsoft.com/office/officeart/2008/layout/VerticalCurvedList"/>
    <dgm:cxn modelId="{1D2D0565-026A-4A3F-AC92-8D5208D795B9}" type="presParOf" srcId="{6DD226A1-D78C-4CF3-B1D0-2408D0E93C44}" destId="{772C5486-75EC-494D-8B71-B272F687410D}" srcOrd="0" destOrd="0" presId="urn:microsoft.com/office/officeart/2008/layout/VerticalCurvedList"/>
    <dgm:cxn modelId="{D0E92ECE-45CB-4FFA-96A4-F538A18C3ADC}" type="presParOf" srcId="{772C5486-75EC-494D-8B71-B272F687410D}" destId="{D2418674-B032-4A90-9CE6-F4309AEE5265}" srcOrd="0" destOrd="0" presId="urn:microsoft.com/office/officeart/2008/layout/VerticalCurvedList"/>
    <dgm:cxn modelId="{EE0F32DB-102D-47F7-A02E-9E88F5E83F9F}" type="presParOf" srcId="{772C5486-75EC-494D-8B71-B272F687410D}" destId="{9163CDE7-0CDB-4AB4-A573-EBD219D4B538}" srcOrd="1" destOrd="0" presId="urn:microsoft.com/office/officeart/2008/layout/VerticalCurvedList"/>
    <dgm:cxn modelId="{4EB67F67-9BE1-4085-AE00-78FDD64937BC}" type="presParOf" srcId="{772C5486-75EC-494D-8B71-B272F687410D}" destId="{35982E48-9DF9-44F6-8A16-C1AC307E2C28}" srcOrd="2" destOrd="0" presId="urn:microsoft.com/office/officeart/2008/layout/VerticalCurvedList"/>
    <dgm:cxn modelId="{9F831FC8-E333-4522-9472-B341CF3C2AC2}" type="presParOf" srcId="{772C5486-75EC-494D-8B71-B272F687410D}" destId="{2895AD87-DF35-4A49-81AA-676438F9FF67}" srcOrd="3" destOrd="0" presId="urn:microsoft.com/office/officeart/2008/layout/VerticalCurvedList"/>
    <dgm:cxn modelId="{9A038F59-937D-4656-99E3-C24639EB8F2F}" type="presParOf" srcId="{6DD226A1-D78C-4CF3-B1D0-2408D0E93C44}" destId="{3ABB16DC-B317-45FD-A2E4-497A46459F8C}" srcOrd="1" destOrd="0" presId="urn:microsoft.com/office/officeart/2008/layout/VerticalCurvedList"/>
    <dgm:cxn modelId="{06C542AB-499C-4780-B41F-F647C4003BFA}" type="presParOf" srcId="{6DD226A1-D78C-4CF3-B1D0-2408D0E93C44}" destId="{AD2A5DCB-F8C6-4420-ABC3-709A149CC2FD}" srcOrd="2" destOrd="0" presId="urn:microsoft.com/office/officeart/2008/layout/VerticalCurvedList"/>
    <dgm:cxn modelId="{E39F1D80-14B6-47E1-A2DE-00798C5E3C3A}" type="presParOf" srcId="{AD2A5DCB-F8C6-4420-ABC3-709A149CC2FD}" destId="{0BCD33FA-4391-40B4-8244-FB328E7813EB}" srcOrd="0" destOrd="0" presId="urn:microsoft.com/office/officeart/2008/layout/VerticalCurvedList"/>
    <dgm:cxn modelId="{CE1FCF26-D356-42E3-BA48-2206CD11270B}" type="presParOf" srcId="{6DD226A1-D78C-4CF3-B1D0-2408D0E93C44}" destId="{88A6BF26-702F-47AD-AAD2-719896A5093B}" srcOrd="3" destOrd="0" presId="urn:microsoft.com/office/officeart/2008/layout/VerticalCurvedList"/>
    <dgm:cxn modelId="{D07E7BD9-ED24-4E80-AE26-0FA8C829C654}" type="presParOf" srcId="{6DD226A1-D78C-4CF3-B1D0-2408D0E93C44}" destId="{FEFADB98-D82C-43E4-995C-3DFBA809DB58}" srcOrd="4" destOrd="0" presId="urn:microsoft.com/office/officeart/2008/layout/VerticalCurvedList"/>
    <dgm:cxn modelId="{F91FD5B8-6FB6-4D14-8CE8-98EE063AF1E7}" type="presParOf" srcId="{FEFADB98-D82C-43E4-995C-3DFBA809DB58}" destId="{DE7BFA34-7595-4F0E-8E38-D5B174038B54}" srcOrd="0" destOrd="0" presId="urn:microsoft.com/office/officeart/2008/layout/VerticalCurvedList"/>
  </dgm:cxnLst>
  <dgm:bg/>
  <dgm:whole/>
</dgm:dataModel>
</file>

<file path=ppt/diagrams/data4.xml><?xml version="1.0" encoding="utf-8"?>
<dgm:dataModel xmlns:dgm="http://schemas.openxmlformats.org/drawingml/2006/diagram" xmlns:a="http://schemas.openxmlformats.org/drawingml/2006/main">
  <dgm:ptLst>
    <dgm:pt modelId="{133623D5-D6E6-48F0-9C69-E95A793303CA}" type="doc">
      <dgm:prSet loTypeId="urn:microsoft.com/office/officeart/2008/layout/VerticalCurvedList" loCatId="list" qsTypeId="urn:microsoft.com/office/officeart/2005/8/quickstyle/3d2" qsCatId="3D" csTypeId="urn:microsoft.com/office/officeart/2005/8/colors/colorful1#2" csCatId="colorful" phldr="1"/>
      <dgm:spPr/>
      <dgm:t>
        <a:bodyPr/>
        <a:lstStyle/>
        <a:p>
          <a:endParaRPr lang="en-US"/>
        </a:p>
      </dgm:t>
    </dgm:pt>
    <dgm:pt modelId="{318C8841-4BB2-4F85-9CD9-D02112EFD955}">
      <dgm:prSet custT="1"/>
      <dgm:spPr>
        <a:solidFill>
          <a:schemeClr val="accent2">
            <a:lumMod val="75000"/>
          </a:schemeClr>
        </a:solidFill>
      </dgm:spPr>
      <dgm:t>
        <a:bodyPr tIns="182880"/>
        <a:lstStyle/>
        <a:p>
          <a:pPr algn="just" rtl="0">
            <a:spcBef>
              <a:spcPts val="1200"/>
            </a:spcBef>
            <a:spcAft>
              <a:spcPct val="35000"/>
            </a:spcAft>
          </a:pPr>
          <a:r>
            <a:rPr lang="en-IN" sz="2000" b="1" dirty="0" smtClean="0"/>
            <a:t>Floating of Financial Bid -- 25</a:t>
          </a:r>
          <a:r>
            <a:rPr lang="en-IN" sz="2000" b="1" baseline="30000" dirty="0" smtClean="0"/>
            <a:t>th</a:t>
          </a:r>
          <a:r>
            <a:rPr lang="en-IN" sz="2000" b="1" dirty="0" smtClean="0"/>
            <a:t> March </a:t>
          </a:r>
        </a:p>
        <a:p>
          <a:pPr algn="just" rtl="0">
            <a:spcBef>
              <a:spcPts val="1200"/>
            </a:spcBef>
            <a:spcAft>
              <a:spcPct val="35000"/>
            </a:spcAft>
          </a:pPr>
          <a:r>
            <a:rPr lang="en-IN" sz="2000" b="1" dirty="0" smtClean="0"/>
            <a:t>Bids will be opened on 18</a:t>
          </a:r>
          <a:r>
            <a:rPr lang="en-IN" sz="2000" b="1" baseline="30000" dirty="0" smtClean="0"/>
            <a:t>th</a:t>
          </a:r>
          <a:r>
            <a:rPr lang="en-IN" sz="2000" b="1" dirty="0" smtClean="0"/>
            <a:t> April 2019 for </a:t>
          </a:r>
          <a:r>
            <a:rPr lang="en-IN" sz="2000" b="1" dirty="0" err="1" smtClean="0"/>
            <a:t>Kharif</a:t>
          </a:r>
          <a:r>
            <a:rPr lang="en-IN" sz="2000" b="1" dirty="0" smtClean="0"/>
            <a:t> 2019 and Rabi 2019-20 seasons.</a:t>
          </a:r>
        </a:p>
        <a:p>
          <a:pPr algn="just" rtl="0">
            <a:spcBef>
              <a:spcPts val="1200"/>
            </a:spcBef>
            <a:spcAft>
              <a:spcPct val="35000"/>
            </a:spcAft>
          </a:pPr>
          <a:r>
            <a:rPr lang="en-IN" sz="2000" b="1" dirty="0" smtClean="0"/>
            <a:t>During 2019-20, State has been divided into 4 uniform clusters under PMFBY and 2 clusters under RWBCIS. </a:t>
          </a:r>
        </a:p>
      </dgm:t>
    </dgm:pt>
    <dgm:pt modelId="{ACB5DB4C-C749-4EFE-A9B8-884293ED0A29}" type="parTrans" cxnId="{C2AF8C4C-843D-4650-A34B-24B4062DD8CB}">
      <dgm:prSet/>
      <dgm:spPr/>
      <dgm:t>
        <a:bodyPr/>
        <a:lstStyle/>
        <a:p>
          <a:endParaRPr lang="en-US" sz="2400"/>
        </a:p>
      </dgm:t>
    </dgm:pt>
    <dgm:pt modelId="{FBC482A0-4BC3-42FB-86A2-BB8FE329D922}" type="sibTrans" cxnId="{C2AF8C4C-843D-4650-A34B-24B4062DD8CB}">
      <dgm:prSet/>
      <dgm:spPr/>
      <dgm:t>
        <a:bodyPr/>
        <a:lstStyle/>
        <a:p>
          <a:endParaRPr lang="en-US" sz="2400"/>
        </a:p>
      </dgm:t>
    </dgm:pt>
    <dgm:pt modelId="{CFE7FB4A-B024-4B3F-823C-F0A6DEDE1B08}">
      <dgm:prSet custT="1"/>
      <dgm:spPr>
        <a:solidFill>
          <a:schemeClr val="accent2">
            <a:lumMod val="75000"/>
          </a:schemeClr>
        </a:solidFill>
      </dgm:spPr>
      <dgm:t>
        <a:bodyPr tIns="182880"/>
        <a:lstStyle/>
        <a:p>
          <a:pPr marL="515938" indent="-339725" algn="l" rtl="0">
            <a:spcBef>
              <a:spcPts val="600"/>
            </a:spcBef>
            <a:spcAft>
              <a:spcPct val="15000"/>
            </a:spcAft>
          </a:pPr>
          <a:endParaRPr lang="en-US" sz="1200" dirty="0">
            <a:solidFill>
              <a:srgbClr val="0000CC"/>
            </a:solidFill>
          </a:endParaRPr>
        </a:p>
      </dgm:t>
    </dgm:pt>
    <dgm:pt modelId="{5A5BB9A2-AF8C-432E-A547-151619F68496}" type="parTrans" cxnId="{841FA925-6B4C-4554-BFCF-24847F3FDF5C}">
      <dgm:prSet/>
      <dgm:spPr/>
      <dgm:t>
        <a:bodyPr/>
        <a:lstStyle/>
        <a:p>
          <a:endParaRPr lang="en-US"/>
        </a:p>
      </dgm:t>
    </dgm:pt>
    <dgm:pt modelId="{98F9A251-EEE8-474C-89A3-A89E6E261CE2}" type="sibTrans" cxnId="{841FA925-6B4C-4554-BFCF-24847F3FDF5C}">
      <dgm:prSet/>
      <dgm:spPr/>
      <dgm:t>
        <a:bodyPr/>
        <a:lstStyle/>
        <a:p>
          <a:endParaRPr lang="en-US"/>
        </a:p>
      </dgm:t>
    </dgm:pt>
    <dgm:pt modelId="{C8D0AEDE-9D80-4E49-9262-FC47F020AE01}" type="pres">
      <dgm:prSet presAssocID="{133623D5-D6E6-48F0-9C69-E95A793303CA}" presName="Name0" presStyleCnt="0">
        <dgm:presLayoutVars>
          <dgm:chMax val="7"/>
          <dgm:chPref val="7"/>
          <dgm:dir/>
        </dgm:presLayoutVars>
      </dgm:prSet>
      <dgm:spPr/>
      <dgm:t>
        <a:bodyPr/>
        <a:lstStyle/>
        <a:p>
          <a:endParaRPr lang="en-US"/>
        </a:p>
      </dgm:t>
    </dgm:pt>
    <dgm:pt modelId="{6DD226A1-D78C-4CF3-B1D0-2408D0E93C44}" type="pres">
      <dgm:prSet presAssocID="{133623D5-D6E6-48F0-9C69-E95A793303CA}" presName="Name1" presStyleCnt="0"/>
      <dgm:spPr/>
    </dgm:pt>
    <dgm:pt modelId="{772C5486-75EC-494D-8B71-B272F687410D}" type="pres">
      <dgm:prSet presAssocID="{133623D5-D6E6-48F0-9C69-E95A793303CA}" presName="cycle" presStyleCnt="0"/>
      <dgm:spPr/>
    </dgm:pt>
    <dgm:pt modelId="{D2418674-B032-4A90-9CE6-F4309AEE5265}" type="pres">
      <dgm:prSet presAssocID="{133623D5-D6E6-48F0-9C69-E95A793303CA}" presName="srcNode" presStyleLbl="node1" presStyleIdx="0" presStyleCnt="1"/>
      <dgm:spPr/>
    </dgm:pt>
    <dgm:pt modelId="{9163CDE7-0CDB-4AB4-A573-EBD219D4B538}" type="pres">
      <dgm:prSet presAssocID="{133623D5-D6E6-48F0-9C69-E95A793303CA}" presName="conn" presStyleLbl="parChTrans1D2" presStyleIdx="0" presStyleCnt="1" custLinFactNeighborX="-2586" custLinFactNeighborY="-689"/>
      <dgm:spPr/>
      <dgm:t>
        <a:bodyPr/>
        <a:lstStyle/>
        <a:p>
          <a:endParaRPr lang="en-US"/>
        </a:p>
      </dgm:t>
    </dgm:pt>
    <dgm:pt modelId="{35982E48-9DF9-44F6-8A16-C1AC307E2C28}" type="pres">
      <dgm:prSet presAssocID="{133623D5-D6E6-48F0-9C69-E95A793303CA}" presName="extraNode" presStyleLbl="node1" presStyleIdx="0" presStyleCnt="1"/>
      <dgm:spPr/>
    </dgm:pt>
    <dgm:pt modelId="{2895AD87-DF35-4A49-81AA-676438F9FF67}" type="pres">
      <dgm:prSet presAssocID="{133623D5-D6E6-48F0-9C69-E95A793303CA}" presName="dstNode" presStyleLbl="node1" presStyleIdx="0" presStyleCnt="1"/>
      <dgm:spPr/>
    </dgm:pt>
    <dgm:pt modelId="{3ABB16DC-B317-45FD-A2E4-497A46459F8C}" type="pres">
      <dgm:prSet presAssocID="{318C8841-4BB2-4F85-9CD9-D02112EFD955}" presName="text_1" presStyleLbl="node1" presStyleIdx="0" presStyleCnt="1" custScaleX="122074" custScaleY="69947" custLinFactNeighborX="-3982" custLinFactNeighborY="-75465">
        <dgm:presLayoutVars>
          <dgm:bulletEnabled val="1"/>
        </dgm:presLayoutVars>
      </dgm:prSet>
      <dgm:spPr/>
      <dgm:t>
        <a:bodyPr/>
        <a:lstStyle/>
        <a:p>
          <a:endParaRPr lang="en-US"/>
        </a:p>
      </dgm:t>
    </dgm:pt>
    <dgm:pt modelId="{AD2A5DCB-F8C6-4420-ABC3-709A149CC2FD}" type="pres">
      <dgm:prSet presAssocID="{318C8841-4BB2-4F85-9CD9-D02112EFD955}" presName="accent_1" presStyleCnt="0"/>
      <dgm:spPr/>
    </dgm:pt>
    <dgm:pt modelId="{0BCD33FA-4391-40B4-8244-FB328E7813EB}" type="pres">
      <dgm:prSet presAssocID="{318C8841-4BB2-4F85-9CD9-D02112EFD955}" presName="accentRepeatNode" presStyleLbl="solidFgAcc1" presStyleIdx="0" presStyleCnt="1" custScaleX="29789" custScaleY="36062" custLinFactNeighborX="5299" custLinFactNeighborY="-58251"/>
      <dgm:spPr/>
    </dgm:pt>
  </dgm:ptLst>
  <dgm:cxnLst>
    <dgm:cxn modelId="{076508AE-C6C4-44F9-8C5C-9652E5F08CDE}" type="presOf" srcId="{133623D5-D6E6-48F0-9C69-E95A793303CA}" destId="{C8D0AEDE-9D80-4E49-9262-FC47F020AE01}" srcOrd="0" destOrd="0" presId="urn:microsoft.com/office/officeart/2008/layout/VerticalCurvedList"/>
    <dgm:cxn modelId="{50D82CD7-447A-4F4F-B9D0-34156F8A9C33}" type="presOf" srcId="{318C8841-4BB2-4F85-9CD9-D02112EFD955}" destId="{3ABB16DC-B317-45FD-A2E4-497A46459F8C}" srcOrd="0" destOrd="0" presId="urn:microsoft.com/office/officeart/2008/layout/VerticalCurvedList"/>
    <dgm:cxn modelId="{ABCDE1D4-470D-46A7-ABDB-B9747C0D8011}" type="presOf" srcId="{CFE7FB4A-B024-4B3F-823C-F0A6DEDE1B08}" destId="{3ABB16DC-B317-45FD-A2E4-497A46459F8C}" srcOrd="0" destOrd="1" presId="urn:microsoft.com/office/officeart/2008/layout/VerticalCurvedList"/>
    <dgm:cxn modelId="{841FA925-6B4C-4554-BFCF-24847F3FDF5C}" srcId="{318C8841-4BB2-4F85-9CD9-D02112EFD955}" destId="{CFE7FB4A-B024-4B3F-823C-F0A6DEDE1B08}" srcOrd="0" destOrd="0" parTransId="{5A5BB9A2-AF8C-432E-A547-151619F68496}" sibTransId="{98F9A251-EEE8-474C-89A3-A89E6E261CE2}"/>
    <dgm:cxn modelId="{C2AF8C4C-843D-4650-A34B-24B4062DD8CB}" srcId="{133623D5-D6E6-48F0-9C69-E95A793303CA}" destId="{318C8841-4BB2-4F85-9CD9-D02112EFD955}" srcOrd="0" destOrd="0" parTransId="{ACB5DB4C-C749-4EFE-A9B8-884293ED0A29}" sibTransId="{FBC482A0-4BC3-42FB-86A2-BB8FE329D922}"/>
    <dgm:cxn modelId="{61E9E208-0A68-492F-AD9A-C80805AB9A2D}" type="presOf" srcId="{98F9A251-EEE8-474C-89A3-A89E6E261CE2}" destId="{9163CDE7-0CDB-4AB4-A573-EBD219D4B538}" srcOrd="0" destOrd="0" presId="urn:microsoft.com/office/officeart/2008/layout/VerticalCurvedList"/>
    <dgm:cxn modelId="{A554874F-6A45-4991-96D2-F1B190A989E9}" type="presParOf" srcId="{C8D0AEDE-9D80-4E49-9262-FC47F020AE01}" destId="{6DD226A1-D78C-4CF3-B1D0-2408D0E93C44}" srcOrd="0" destOrd="0" presId="urn:microsoft.com/office/officeart/2008/layout/VerticalCurvedList"/>
    <dgm:cxn modelId="{8365BD4B-664F-4944-92F8-68CB2CFA9168}" type="presParOf" srcId="{6DD226A1-D78C-4CF3-B1D0-2408D0E93C44}" destId="{772C5486-75EC-494D-8B71-B272F687410D}" srcOrd="0" destOrd="0" presId="urn:microsoft.com/office/officeart/2008/layout/VerticalCurvedList"/>
    <dgm:cxn modelId="{D4175275-4AB8-4D47-B32B-C9041318A3C8}" type="presParOf" srcId="{772C5486-75EC-494D-8B71-B272F687410D}" destId="{D2418674-B032-4A90-9CE6-F4309AEE5265}" srcOrd="0" destOrd="0" presId="urn:microsoft.com/office/officeart/2008/layout/VerticalCurvedList"/>
    <dgm:cxn modelId="{492B53D7-FAE0-4032-A792-2E5163F2C9B3}" type="presParOf" srcId="{772C5486-75EC-494D-8B71-B272F687410D}" destId="{9163CDE7-0CDB-4AB4-A573-EBD219D4B538}" srcOrd="1" destOrd="0" presId="urn:microsoft.com/office/officeart/2008/layout/VerticalCurvedList"/>
    <dgm:cxn modelId="{97067342-3DEF-4E12-B1EE-9DEB0EB5846C}" type="presParOf" srcId="{772C5486-75EC-494D-8B71-B272F687410D}" destId="{35982E48-9DF9-44F6-8A16-C1AC307E2C28}" srcOrd="2" destOrd="0" presId="urn:microsoft.com/office/officeart/2008/layout/VerticalCurvedList"/>
    <dgm:cxn modelId="{93CBB80A-A065-4639-9FFD-434C5DDB4E31}" type="presParOf" srcId="{772C5486-75EC-494D-8B71-B272F687410D}" destId="{2895AD87-DF35-4A49-81AA-676438F9FF67}" srcOrd="3" destOrd="0" presId="urn:microsoft.com/office/officeart/2008/layout/VerticalCurvedList"/>
    <dgm:cxn modelId="{D04D54E1-DD20-44FD-B8F6-15821854F62C}" type="presParOf" srcId="{6DD226A1-D78C-4CF3-B1D0-2408D0E93C44}" destId="{3ABB16DC-B317-45FD-A2E4-497A46459F8C}" srcOrd="1" destOrd="0" presId="urn:microsoft.com/office/officeart/2008/layout/VerticalCurvedList"/>
    <dgm:cxn modelId="{0B7E8D53-BEE5-4DC4-8256-041B4F1FCFCE}" type="presParOf" srcId="{6DD226A1-D78C-4CF3-B1D0-2408D0E93C44}" destId="{AD2A5DCB-F8C6-4420-ABC3-709A149CC2FD}" srcOrd="2" destOrd="0" presId="urn:microsoft.com/office/officeart/2008/layout/VerticalCurvedList"/>
    <dgm:cxn modelId="{52052AC1-9485-4BB7-8AE5-134D7D5EF28B}" type="presParOf" srcId="{AD2A5DCB-F8C6-4420-ABC3-709A149CC2FD}" destId="{0BCD33FA-4391-40B4-8244-FB328E7813EB}" srcOrd="0" destOrd="0" presId="urn:microsoft.com/office/officeart/2008/layout/VerticalCurvedList"/>
  </dgm:cxnLst>
  <dgm:bg/>
  <dgm:whole/>
</dgm:dataModel>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90D3384-6E6C-4710-80B2-0A73B4E45916}" type="datetimeFigureOut">
              <a:rPr lang="en-US" smtClean="0"/>
              <a:pPr/>
              <a:t>4/18/2019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17388E1-E722-43B2-A8FB-B248FB5774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7674E-7F64-488F-8D69-5A3D136B2CA1}" type="slidenum">
              <a:rPr lang="en-US" smtClean="0"/>
              <a:pPr/>
              <a:t>3</a:t>
            </a:fld>
            <a:endParaRPr lang="en-US"/>
          </a:p>
        </p:txBody>
      </p:sp>
    </p:spTree>
    <p:extLst>
      <p:ext uri="{BB962C8B-B14F-4D97-AF65-F5344CB8AC3E}">
        <p14:creationId xmlns:p14="http://schemas.microsoft.com/office/powerpoint/2010/main" xmlns="" val="932548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7674E-7F64-488F-8D69-5A3D136B2CA1}" type="slidenum">
              <a:rPr lang="en-US" smtClean="0"/>
              <a:pPr/>
              <a:t>5</a:t>
            </a:fld>
            <a:endParaRPr lang="en-US"/>
          </a:p>
        </p:txBody>
      </p:sp>
    </p:spTree>
    <p:extLst>
      <p:ext uri="{BB962C8B-B14F-4D97-AF65-F5344CB8AC3E}">
        <p14:creationId xmlns:p14="http://schemas.microsoft.com/office/powerpoint/2010/main" xmlns="" val="93254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7674E-7F64-488F-8D69-5A3D136B2CA1}" type="slidenum">
              <a:rPr lang="en-US" smtClean="0"/>
              <a:pPr/>
              <a:t>6</a:t>
            </a:fld>
            <a:endParaRPr lang="en-US"/>
          </a:p>
        </p:txBody>
      </p:sp>
    </p:spTree>
    <p:extLst>
      <p:ext uri="{BB962C8B-B14F-4D97-AF65-F5344CB8AC3E}">
        <p14:creationId xmlns:p14="http://schemas.microsoft.com/office/powerpoint/2010/main" xmlns="" val="932548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7674E-7F64-488F-8D69-5A3D136B2CA1}" type="slidenum">
              <a:rPr lang="en-US" smtClean="0"/>
              <a:pPr/>
              <a:t>8</a:t>
            </a:fld>
            <a:endParaRPr lang="en-US"/>
          </a:p>
        </p:txBody>
      </p:sp>
    </p:spTree>
    <p:extLst>
      <p:ext uri="{BB962C8B-B14F-4D97-AF65-F5344CB8AC3E}">
        <p14:creationId xmlns:p14="http://schemas.microsoft.com/office/powerpoint/2010/main" xmlns="" val="932548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64975-3EE2-451A-8C81-B2852D298418}"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64975-3EE2-451A-8C81-B2852D298418}"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64975-3EE2-451A-8C81-B2852D298418}"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64975-3EE2-451A-8C81-B2852D298418}"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64975-3EE2-451A-8C81-B2852D298418}"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064975-3EE2-451A-8C81-B2852D298418}"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064975-3EE2-451A-8C81-B2852D298418}"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064975-3EE2-451A-8C81-B2852D298418}"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64975-3EE2-451A-8C81-B2852D298418}"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64975-3EE2-451A-8C81-B2852D298418}"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64975-3EE2-451A-8C81-B2852D298418}"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A3D67-3467-4AA9-B914-EBC275A25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64975-3EE2-451A-8C81-B2852D298418}" type="datetimeFigureOut">
              <a:rPr lang="en-US" smtClean="0"/>
              <a:pPr/>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A3D67-3467-4AA9-B914-EBC275A25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bund crop pulses 24.4.17.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7472"/>
            <a:ext cx="9143999" cy="6865472"/>
          </a:xfrm>
          <a:prstGeom prst="rect">
            <a:avLst/>
          </a:prstGeom>
          <a:noFill/>
          <a:ln>
            <a:noFill/>
          </a:ln>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1" y="4643446"/>
            <a:ext cx="9143999" cy="1452573"/>
          </a:xfr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anchor="b">
            <a:noAutofit/>
          </a:bodyPr>
          <a:lstStyle/>
          <a:p>
            <a:pPr algn="ctr">
              <a:spcBef>
                <a:spcPts val="0"/>
              </a:spcBef>
            </a:pPr>
            <a:r>
              <a:rPr lang="en-IN" sz="2800" dirty="0" smtClean="0">
                <a:ln w="50800"/>
                <a:solidFill>
                  <a:srgbClr val="FFFF00"/>
                </a:solidFill>
                <a:latin typeface="+mj-lt"/>
              </a:rPr>
              <a:t/>
            </a:r>
            <a:br>
              <a:rPr lang="en-IN" sz="2800" dirty="0" smtClean="0">
                <a:ln w="50800"/>
                <a:solidFill>
                  <a:srgbClr val="FFFF00"/>
                </a:solidFill>
                <a:latin typeface="+mj-lt"/>
              </a:rPr>
            </a:br>
            <a:r>
              <a:rPr lang="en-IN" sz="2800" dirty="0" smtClean="0">
                <a:ln w="50800"/>
                <a:solidFill>
                  <a:srgbClr val="FFFF00"/>
                </a:solidFill>
                <a:latin typeface="+mj-lt"/>
              </a:rPr>
              <a:t/>
            </a:r>
            <a:br>
              <a:rPr lang="en-IN" sz="2800" dirty="0" smtClean="0">
                <a:ln w="50800"/>
                <a:solidFill>
                  <a:srgbClr val="FFFF00"/>
                </a:solidFill>
                <a:latin typeface="+mj-lt"/>
              </a:rPr>
            </a:br>
            <a:r>
              <a:rPr lang="en-IN" sz="2800" dirty="0" smtClean="0">
                <a:ln w="50800"/>
                <a:solidFill>
                  <a:srgbClr val="FFFF00"/>
                </a:solidFill>
                <a:latin typeface="+mj-lt"/>
              </a:rPr>
              <a:t/>
            </a:r>
            <a:br>
              <a:rPr lang="en-IN" sz="2800" dirty="0" smtClean="0">
                <a:ln w="50800"/>
                <a:solidFill>
                  <a:srgbClr val="FFFF00"/>
                </a:solidFill>
                <a:latin typeface="+mj-lt"/>
              </a:rPr>
            </a:br>
            <a:r>
              <a:rPr lang="en-IN" sz="2800" dirty="0" smtClean="0">
                <a:ln w="50800"/>
                <a:solidFill>
                  <a:srgbClr val="FFFF00"/>
                </a:solidFill>
                <a:latin typeface="+mj-lt"/>
              </a:rPr>
              <a:t/>
            </a:r>
            <a:br>
              <a:rPr lang="en-IN" sz="2800" dirty="0" smtClean="0">
                <a:ln w="50800"/>
                <a:solidFill>
                  <a:srgbClr val="FFFF00"/>
                </a:solidFill>
                <a:latin typeface="+mj-lt"/>
              </a:rPr>
            </a:br>
            <a:r>
              <a:rPr lang="en-IN" sz="2800" dirty="0" smtClean="0">
                <a:ln w="50800"/>
                <a:solidFill>
                  <a:srgbClr val="FFFF00"/>
                </a:solidFill>
                <a:latin typeface="+mj-lt"/>
              </a:rPr>
              <a:t/>
            </a:r>
            <a:br>
              <a:rPr lang="en-IN" sz="2800" dirty="0" smtClean="0">
                <a:ln w="50800"/>
                <a:solidFill>
                  <a:srgbClr val="FFFF00"/>
                </a:solidFill>
                <a:latin typeface="+mj-lt"/>
              </a:rPr>
            </a:br>
            <a:r>
              <a:rPr lang="en-IN" sz="2800" dirty="0" smtClean="0">
                <a:ln w="50800"/>
                <a:solidFill>
                  <a:srgbClr val="FFFF00"/>
                </a:solidFill>
                <a:latin typeface="+mj-lt"/>
              </a:rPr>
              <a:t/>
            </a:r>
            <a:br>
              <a:rPr lang="en-IN" sz="2800" dirty="0" smtClean="0">
                <a:ln w="50800"/>
                <a:solidFill>
                  <a:srgbClr val="FFFF00"/>
                </a:solidFill>
                <a:latin typeface="+mj-lt"/>
              </a:rPr>
            </a:br>
            <a:r>
              <a:rPr lang="en-US" sz="2800" dirty="0" smtClean="0">
                <a:solidFill>
                  <a:srgbClr val="FFFF00"/>
                </a:solidFill>
                <a:latin typeface="+mj-lt"/>
              </a:rPr>
              <a:t/>
            </a:r>
            <a:br>
              <a:rPr lang="en-US" sz="2800" dirty="0" smtClean="0">
                <a:solidFill>
                  <a:srgbClr val="FFFF00"/>
                </a:solidFill>
                <a:latin typeface="+mj-lt"/>
              </a:rPr>
            </a:br>
            <a:r>
              <a:rPr lang="en-US" sz="3200" b="1" dirty="0" smtClean="0">
                <a:solidFill>
                  <a:srgbClr val="FFFF00"/>
                </a:solidFill>
                <a:latin typeface="+mj-lt"/>
              </a:rPr>
              <a:t>DEPARTMENT OF AGRICULTURE</a:t>
            </a:r>
            <a:br>
              <a:rPr lang="en-US" sz="3200" b="1" dirty="0" smtClean="0">
                <a:solidFill>
                  <a:srgbClr val="FFFF00"/>
                </a:solidFill>
                <a:latin typeface="+mj-lt"/>
              </a:rPr>
            </a:br>
            <a:r>
              <a:rPr lang="en-US" sz="3200" b="1" dirty="0" smtClean="0">
                <a:solidFill>
                  <a:srgbClr val="FFFF00"/>
                </a:solidFill>
                <a:latin typeface="+mj-lt"/>
              </a:rPr>
              <a:t>GOVERNMENT OF ANDHRA PRADESH</a:t>
            </a:r>
            <a:r>
              <a:rPr lang="en-IN" b="1" dirty="0">
                <a:solidFill>
                  <a:schemeClr val="bg1"/>
                </a:solidFill>
                <a:latin typeface="+mj-lt"/>
              </a:rPr>
              <a:t/>
            </a:r>
            <a:br>
              <a:rPr lang="en-IN" b="1" dirty="0">
                <a:solidFill>
                  <a:schemeClr val="bg1"/>
                </a:solidFill>
                <a:latin typeface="+mj-lt"/>
              </a:rPr>
            </a:br>
            <a:r>
              <a:rPr lang="en-US" sz="2800" dirty="0">
                <a:ln w="50800"/>
                <a:solidFill>
                  <a:schemeClr val="bg1"/>
                </a:solidFill>
                <a:latin typeface="+mj-lt"/>
              </a:rPr>
              <a:t> </a:t>
            </a:r>
          </a:p>
        </p:txBody>
      </p:sp>
      <p:sp>
        <p:nvSpPr>
          <p:cNvPr id="5" name="Title 1"/>
          <p:cNvSpPr txBox="1">
            <a:spLocks/>
          </p:cNvSpPr>
          <p:nvPr/>
        </p:nvSpPr>
        <p:spPr>
          <a:xfrm>
            <a:off x="428596" y="1928802"/>
            <a:ext cx="8429684" cy="2143140"/>
          </a:xfrm>
          <a:prstGeom prst="rect">
            <a:avLst/>
          </a:prstGeom>
          <a:solidFill>
            <a:schemeClr val="lt1">
              <a:alpha val="0"/>
            </a:schemeClr>
          </a:solid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vert="horz" anchor="b">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IN" sz="2800" b="1" i="0" u="none" strike="noStrike" kern="1200" cap="small" spc="0" normalizeH="0" baseline="0" noProof="0" dirty="0" smtClean="0">
                <a:ln w="50800"/>
                <a:solidFill>
                  <a:srgbClr val="FFFF00"/>
                </a:solidFill>
                <a:effectLst/>
                <a:uLnTx/>
                <a:uFillTx/>
                <a:latin typeface="+mj-lt"/>
                <a:ea typeface="+mn-ea"/>
                <a:cs typeface="+mn-cs"/>
              </a:rPr>
              <a:t/>
            </a:r>
            <a:br>
              <a:rPr kumimoji="0" lang="en-IN" sz="2800" b="1" i="0" u="none" strike="noStrike" kern="1200" cap="small" spc="0" normalizeH="0" baseline="0" noProof="0" dirty="0" smtClean="0">
                <a:ln w="50800"/>
                <a:solidFill>
                  <a:srgbClr val="FFFF00"/>
                </a:solidFill>
                <a:effectLst/>
                <a:uLnTx/>
                <a:uFillTx/>
                <a:latin typeface="+mj-lt"/>
                <a:ea typeface="+mn-ea"/>
                <a:cs typeface="+mn-cs"/>
              </a:rPr>
            </a:br>
            <a:r>
              <a:rPr kumimoji="0" lang="en-US" sz="2800" b="1" i="0" u="none" strike="noStrike" kern="1200" cap="small" spc="0" normalizeH="0" baseline="0" noProof="0" dirty="0" smtClean="0">
                <a:ln>
                  <a:noFill/>
                </a:ln>
                <a:solidFill>
                  <a:srgbClr val="FFFF00"/>
                </a:solidFill>
                <a:effectLst/>
                <a:uLnTx/>
                <a:uFillTx/>
                <a:latin typeface="+mj-lt"/>
                <a:ea typeface="+mn-ea"/>
                <a:cs typeface="+mn-cs"/>
              </a:rPr>
              <a:t/>
            </a:r>
            <a:br>
              <a:rPr kumimoji="0" lang="en-US" sz="2800" b="1" i="0" u="none" strike="noStrike" kern="1200" cap="small" spc="0" normalizeH="0" baseline="0" noProof="0" dirty="0" smtClean="0">
                <a:ln>
                  <a:noFill/>
                </a:ln>
                <a:solidFill>
                  <a:srgbClr val="FFFF00"/>
                </a:solidFill>
                <a:effectLst/>
                <a:uLnTx/>
                <a:uFillTx/>
                <a:latin typeface="+mj-lt"/>
                <a:ea typeface="+mn-ea"/>
                <a:cs typeface="+mn-cs"/>
              </a:rPr>
            </a:br>
            <a:r>
              <a:rPr lang="en-IN" sz="3600" b="1" cap="small" dirty="0">
                <a:ln w="50800"/>
                <a:solidFill>
                  <a:srgbClr val="FFFF00"/>
                </a:solidFill>
                <a:latin typeface="Tahoma" pitchFamily="34" charset="0"/>
                <a:ea typeface="Tahoma" pitchFamily="34" charset="0"/>
                <a:cs typeface="Tahoma" pitchFamily="34" charset="0"/>
              </a:rPr>
              <a:t>IMPLEMENTATION OF </a:t>
            </a:r>
          </a:p>
          <a:p>
            <a:pPr lvl="0" algn="ctr">
              <a:defRPr/>
            </a:pPr>
            <a:r>
              <a:rPr lang="en-IN" sz="3600" b="1" cap="small" dirty="0">
                <a:ln w="50800"/>
                <a:solidFill>
                  <a:srgbClr val="FFFF00"/>
                </a:solidFill>
                <a:latin typeface="Tahoma" pitchFamily="34" charset="0"/>
                <a:ea typeface="Tahoma" pitchFamily="34" charset="0"/>
                <a:cs typeface="Tahoma" pitchFamily="34" charset="0"/>
              </a:rPr>
              <a:t>PRADHAN MANTRI FASAL BIMA </a:t>
            </a:r>
            <a:r>
              <a:rPr lang="en-IN" sz="3600" b="1" cap="small" dirty="0" smtClean="0">
                <a:ln w="50800"/>
                <a:solidFill>
                  <a:srgbClr val="FFFF00"/>
                </a:solidFill>
                <a:latin typeface="Tahoma" pitchFamily="34" charset="0"/>
                <a:ea typeface="Tahoma" pitchFamily="34" charset="0"/>
                <a:cs typeface="Tahoma" pitchFamily="34" charset="0"/>
              </a:rPr>
              <a:t>YOJANA </a:t>
            </a:r>
            <a:r>
              <a:rPr lang="en-IN" sz="4400" b="1" cap="small" dirty="0" smtClean="0">
                <a:ln w="50800"/>
                <a:solidFill>
                  <a:srgbClr val="FFFF00"/>
                </a:solidFill>
                <a:latin typeface="Tahoma" pitchFamily="34" charset="0"/>
                <a:ea typeface="Tahoma" pitchFamily="34" charset="0"/>
                <a:cs typeface="Tahoma" pitchFamily="34" charset="0"/>
              </a:rPr>
              <a:t>(pmfby)</a:t>
            </a:r>
            <a:endParaRPr kumimoji="0" lang="en-US" sz="3600" b="1" i="0" u="none" strike="noStrike" kern="1200" cap="small" spc="0" normalizeH="0" baseline="0" noProof="0" dirty="0">
              <a:ln w="50800"/>
              <a:solidFill>
                <a:schemeClr val="bg1"/>
              </a:solidFill>
              <a:effectLst/>
              <a:uLnTx/>
              <a:uFillTx/>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41320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5000" fill="hold"/>
                                        <p:tgtEl>
                                          <p:spTgt spid="4"/>
                                        </p:tgtEl>
                                      </p:cBhvr>
                                      <p:by x="150000" y="150000"/>
                                    </p:animScale>
                                  </p:childTnLst>
                                </p:cTn>
                              </p:par>
                              <p:par>
                                <p:cTn id="7" presetID="2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wedge">
                                      <p:cBhvr>
                                        <p:cTn id="9" dur="2000"/>
                                        <p:tgtEl>
                                          <p:spTgt spid="2"/>
                                        </p:tgtEl>
                                      </p:cBhvr>
                                    </p:animEffect>
                                  </p:childTnLst>
                                </p:cTn>
                              </p:par>
                              <p:par>
                                <p:cTn id="10" presetID="20"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58" y="0"/>
            <a:ext cx="8501122" cy="500066"/>
          </a:xfrm>
        </p:spPr>
        <p:txBody>
          <a:bodyPr>
            <a:noAutofit/>
          </a:bodyPr>
          <a:lstStyle/>
          <a:p>
            <a:pPr algn="l"/>
            <a:r>
              <a:rPr lang="en-IN" sz="2800" b="1" dirty="0" smtClean="0">
                <a:latin typeface="Tahoma" pitchFamily="34" charset="0"/>
                <a:ea typeface="Tahoma" pitchFamily="34" charset="0"/>
                <a:cs typeface="Tahoma" pitchFamily="34" charset="0"/>
              </a:rPr>
              <a:t>Coverage scenario :: Kurnool Dist :: </a:t>
            </a:r>
            <a:r>
              <a:rPr lang="en-IN" sz="2800" b="1" dirty="0" err="1" smtClean="0">
                <a:latin typeface="Tahoma" pitchFamily="34" charset="0"/>
                <a:ea typeface="Tahoma" pitchFamily="34" charset="0"/>
                <a:cs typeface="Tahoma" pitchFamily="34" charset="0"/>
              </a:rPr>
              <a:t>Kharif</a:t>
            </a:r>
            <a:r>
              <a:rPr lang="en-IN" sz="2800" b="1" dirty="0" smtClean="0">
                <a:latin typeface="Tahoma" pitchFamily="34" charset="0"/>
                <a:ea typeface="Tahoma" pitchFamily="34" charset="0"/>
                <a:cs typeface="Tahoma" pitchFamily="34" charset="0"/>
              </a:rPr>
              <a:t> 18</a:t>
            </a:r>
            <a:r>
              <a:rPr lang="en-IN" sz="3500" b="1" dirty="0" smtClean="0">
                <a:latin typeface="Tahoma" pitchFamily="34" charset="0"/>
                <a:ea typeface="Tahoma" pitchFamily="34" charset="0"/>
                <a:cs typeface="Tahoma" pitchFamily="34" charset="0"/>
              </a:rPr>
              <a:t> </a:t>
            </a:r>
            <a:endParaRPr lang="en-US" sz="3500" b="1" dirty="0">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214282" y="642918"/>
          <a:ext cx="8653269" cy="5777215"/>
        </p:xfrm>
        <a:graphic>
          <a:graphicData uri="http://schemas.openxmlformats.org/drawingml/2006/table">
            <a:tbl>
              <a:tblPr>
                <a:tableStyleId>{35758FB7-9AC5-4552-8A53-C91805E547FA}</a:tableStyleId>
              </a:tblPr>
              <a:tblGrid>
                <a:gridCol w="1623601"/>
                <a:gridCol w="1219058"/>
                <a:gridCol w="1106339"/>
                <a:gridCol w="1076545"/>
                <a:gridCol w="1203430"/>
                <a:gridCol w="1067715"/>
                <a:gridCol w="1356581"/>
              </a:tblGrid>
              <a:tr h="1025073">
                <a:tc>
                  <a:txBody>
                    <a:bodyPr/>
                    <a:lstStyle/>
                    <a:p>
                      <a:pPr algn="ctr" rtl="0" fontAlgn="ctr"/>
                      <a:r>
                        <a:rPr lang="en-US" sz="1600" b="1" u="none" strike="noStrike" dirty="0">
                          <a:latin typeface="Tahoma" pitchFamily="34" charset="0"/>
                          <a:ea typeface="Tahoma" pitchFamily="34" charset="0"/>
                          <a:cs typeface="Tahoma" pitchFamily="34" charset="0"/>
                        </a:rPr>
                        <a:t>Crops notified </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dirty="0">
                          <a:latin typeface="Tahoma" pitchFamily="34" charset="0"/>
                          <a:ea typeface="Tahoma" pitchFamily="34" charset="0"/>
                          <a:cs typeface="Tahoma" pitchFamily="34" charset="0"/>
                        </a:rPr>
                        <a:t>Scheme</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dirty="0">
                          <a:latin typeface="Tahoma" pitchFamily="34" charset="0"/>
                          <a:ea typeface="Tahoma" pitchFamily="34" charset="0"/>
                          <a:cs typeface="Tahoma" pitchFamily="34" charset="0"/>
                        </a:rPr>
                        <a:t>DES</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dirty="0">
                          <a:latin typeface="Tahoma" pitchFamily="34" charset="0"/>
                          <a:ea typeface="Tahoma" pitchFamily="34" charset="0"/>
                          <a:cs typeface="Tahoma" pitchFamily="34" charset="0"/>
                        </a:rPr>
                        <a:t>e- </a:t>
                      </a:r>
                      <a:r>
                        <a:rPr lang="en-US" sz="1600" b="1" u="none" strike="noStrike" dirty="0" err="1">
                          <a:latin typeface="Tahoma" pitchFamily="34" charset="0"/>
                          <a:ea typeface="Tahoma" pitchFamily="34" charset="0"/>
                          <a:cs typeface="Tahoma" pitchFamily="34" charset="0"/>
                        </a:rPr>
                        <a:t>Panta</a:t>
                      </a:r>
                      <a:r>
                        <a:rPr lang="en-US" sz="1600" b="1" u="none" strike="noStrike" dirty="0">
                          <a:latin typeface="Tahoma" pitchFamily="34" charset="0"/>
                          <a:ea typeface="Tahoma" pitchFamily="34" charset="0"/>
                          <a:cs typeface="Tahoma" pitchFamily="34" charset="0"/>
                        </a:rPr>
                        <a:t> </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dirty="0">
                          <a:latin typeface="Tahoma" pitchFamily="34" charset="0"/>
                          <a:ea typeface="Tahoma" pitchFamily="34" charset="0"/>
                          <a:cs typeface="Tahoma" pitchFamily="34" charset="0"/>
                        </a:rPr>
                        <a:t>Satellite</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dirty="0">
                          <a:latin typeface="Tahoma" pitchFamily="34" charset="0"/>
                          <a:ea typeface="Tahoma" pitchFamily="34" charset="0"/>
                          <a:cs typeface="Tahoma" pitchFamily="34" charset="0"/>
                        </a:rPr>
                        <a:t>Area covered under Insurance</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ctr" rtl="0" fontAlgn="ctr"/>
                      <a:r>
                        <a:rPr lang="en-US" sz="1600" b="1" u="none" strike="noStrike">
                          <a:latin typeface="Tahoma" pitchFamily="34" charset="0"/>
                          <a:ea typeface="Tahoma" pitchFamily="34" charset="0"/>
                          <a:cs typeface="Tahoma" pitchFamily="34" charset="0"/>
                        </a:rPr>
                        <a:t>% coverage with DES</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Rice (VIU)</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rowSpan="13">
                  <a:txBody>
                    <a:bodyPr/>
                    <a:lstStyle/>
                    <a:p>
                      <a:pPr algn="ctr" rtl="0" fontAlgn="ctr"/>
                      <a:r>
                        <a:rPr lang="en-US" sz="1600" b="1" u="none" strike="noStrike" dirty="0">
                          <a:latin typeface="Tahoma" pitchFamily="34" charset="0"/>
                          <a:ea typeface="Tahoma" pitchFamily="34" charset="0"/>
                          <a:cs typeface="Tahoma" pitchFamily="34" charset="0"/>
                        </a:rPr>
                        <a:t>PMFBY (Oriental </a:t>
                      </a:r>
                      <a:r>
                        <a:rPr lang="en-US" sz="1600" b="1" u="none" strike="noStrike" dirty="0" smtClean="0">
                          <a:latin typeface="Tahoma" pitchFamily="34" charset="0"/>
                          <a:ea typeface="Tahoma" pitchFamily="34" charset="0"/>
                          <a:cs typeface="Tahoma" pitchFamily="34" charset="0"/>
                        </a:rPr>
                        <a:t>Insurance</a:t>
                      </a:r>
                      <a:r>
                        <a:rPr lang="en-US" sz="1600" b="1" u="none" strike="noStrike" baseline="0" dirty="0" smtClean="0">
                          <a:latin typeface="Tahoma" pitchFamily="34" charset="0"/>
                          <a:ea typeface="Tahoma" pitchFamily="34" charset="0"/>
                          <a:cs typeface="Tahoma" pitchFamily="34" charset="0"/>
                        </a:rPr>
                        <a:t> </a:t>
                      </a:r>
                      <a:r>
                        <a:rPr lang="en-US" sz="1600" b="1" u="none" strike="noStrike" dirty="0" smtClean="0">
                          <a:latin typeface="Tahoma" pitchFamily="34" charset="0"/>
                          <a:ea typeface="Tahoma" pitchFamily="34" charset="0"/>
                          <a:cs typeface="Tahoma" pitchFamily="34" charset="0"/>
                        </a:rPr>
                        <a:t>Company</a:t>
                      </a:r>
                      <a:r>
                        <a:rPr lang="en-US" sz="1600" b="1" u="none" strike="noStrike" dirty="0">
                          <a:latin typeface="Tahoma" pitchFamily="34" charset="0"/>
                          <a:ea typeface="Tahoma" pitchFamily="34" charset="0"/>
                          <a:cs typeface="Tahoma" pitchFamily="34" charset="0"/>
                        </a:rPr>
                        <a:t>) </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88858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90242</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145044</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22512</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25.30%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Bajra </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a:latin typeface="Tahoma" pitchFamily="34" charset="0"/>
                          <a:ea typeface="Tahoma" pitchFamily="34" charset="0"/>
                          <a:cs typeface="Tahoma" pitchFamily="34" charset="0"/>
                        </a:rPr>
                        <a:t>6612</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4767</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17</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0.30%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Redgram</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a:latin typeface="Tahoma" pitchFamily="34" charset="0"/>
                          <a:ea typeface="Tahoma" pitchFamily="34" charset="0"/>
                          <a:cs typeface="Tahoma" pitchFamily="34" charset="0"/>
                        </a:rPr>
                        <a:t>67342</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73734</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68118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1544</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2.30%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Sunflower</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723</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415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32</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4.40%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Jowar </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742</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4062</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336</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45.30%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Chilly (I &amp; UI)</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16238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14289</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15031</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2278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14.00%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Cotton (I &amp; UI)</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259498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smtClean="0">
                          <a:latin typeface="Tahoma" pitchFamily="34" charset="0"/>
                          <a:ea typeface="Tahoma" pitchFamily="34" charset="0"/>
                          <a:cs typeface="Tahoma" pitchFamily="34" charset="0"/>
                        </a:rPr>
                        <a:t>290715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260323</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42560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16.40%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Castor</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19610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11304</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500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2.60%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Sugarcane (P)</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440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IN" sz="1600" b="1" i="0" u="none" strike="noStrike" dirty="0" smtClean="0">
                          <a:solidFill>
                            <a:srgbClr val="000000"/>
                          </a:solidFill>
                          <a:latin typeface="Tahoma" pitchFamily="34" charset="0"/>
                          <a:ea typeface="Tahoma" pitchFamily="34" charset="0"/>
                          <a:cs typeface="Tahoma" pitchFamily="34" charset="0"/>
                        </a:rPr>
                        <a:t>543</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5.80%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Sugarcane ®</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255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IN" sz="1600" b="1" i="0" u="none" strike="noStrike" dirty="0" smtClean="0">
                          <a:solidFill>
                            <a:srgbClr val="000000"/>
                          </a:solidFill>
                          <a:latin typeface="Tahoma" pitchFamily="34" charset="0"/>
                          <a:ea typeface="Tahoma" pitchFamily="34" charset="0"/>
                          <a:cs typeface="Tahoma" pitchFamily="34" charset="0"/>
                        </a:rPr>
                        <a:t>245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1.80%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Korra </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3215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1530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36</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1.10%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Maize</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40845</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43074</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41773</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5583</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13.70%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Onion</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18900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smtClean="0">
                          <a:latin typeface="Tahoma" pitchFamily="34" charset="0"/>
                          <a:ea typeface="Tahoma" pitchFamily="34" charset="0"/>
                          <a:cs typeface="Tahoma" pitchFamily="34" charset="0"/>
                        </a:rPr>
                        <a:t>12237</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9128</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736</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3.90%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a:txBody>
                    <a:bodyPr/>
                    <a:lstStyle/>
                    <a:p>
                      <a:pPr algn="l" rtl="0" fontAlgn="ctr"/>
                      <a:r>
                        <a:rPr lang="en-US" sz="1600" b="1" u="none" strike="noStrike">
                          <a:latin typeface="Tahoma" pitchFamily="34" charset="0"/>
                          <a:ea typeface="Tahoma" pitchFamily="34" charset="0"/>
                          <a:cs typeface="Tahoma" pitchFamily="34" charset="0"/>
                        </a:rPr>
                        <a:t>Groundnut</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rowSpan="2">
                  <a:txBody>
                    <a:bodyPr/>
                    <a:lstStyle/>
                    <a:p>
                      <a:pPr algn="ctr" rtl="0" fontAlgn="ctr"/>
                      <a:r>
                        <a:rPr lang="en-US" sz="1600" b="1" u="none" strike="noStrike">
                          <a:latin typeface="Tahoma" pitchFamily="34" charset="0"/>
                          <a:ea typeface="Tahoma" pitchFamily="34" charset="0"/>
                          <a:cs typeface="Tahoma" pitchFamily="34" charset="0"/>
                        </a:rPr>
                        <a:t>RWBCIS (SBI-Gen) </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89187</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97690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94714</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92901</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solidFill>
                            <a:schemeClr val="accent6">
                              <a:lumMod val="50000"/>
                            </a:schemeClr>
                          </a:solidFill>
                          <a:latin typeface="Tahoma" pitchFamily="34" charset="0"/>
                          <a:ea typeface="Tahoma" pitchFamily="34" charset="0"/>
                          <a:cs typeface="Tahoma" pitchFamily="34" charset="0"/>
                        </a:rPr>
                        <a:t>104.20%</a:t>
                      </a:r>
                      <a:endParaRPr lang="en-US" sz="1600" b="1" i="0" u="none" strike="noStrike" dirty="0">
                        <a:solidFill>
                          <a:schemeClr val="accent6">
                            <a:lumMod val="50000"/>
                          </a:schemeClr>
                        </a:solidFill>
                        <a:latin typeface="Tahoma" pitchFamily="34" charset="0"/>
                        <a:ea typeface="Tahoma" pitchFamily="34" charset="0"/>
                        <a:cs typeface="Tahoma" pitchFamily="34" charset="0"/>
                      </a:endParaRPr>
                    </a:p>
                  </a:txBody>
                  <a:tcPr marL="3763" marR="3763" marT="3763" marB="0" anchor="ctr"/>
                </a:tc>
              </a:tr>
              <a:tr h="248946">
                <a:tc>
                  <a:txBody>
                    <a:bodyPr/>
                    <a:lstStyle/>
                    <a:p>
                      <a:pPr algn="l" rtl="0" fontAlgn="ctr"/>
                      <a:r>
                        <a:rPr lang="en-US" sz="1600" b="1" u="none" strike="noStrike">
                          <a:latin typeface="Tahoma" pitchFamily="34" charset="0"/>
                          <a:ea typeface="Tahoma" pitchFamily="34" charset="0"/>
                          <a:cs typeface="Tahoma" pitchFamily="34" charset="0"/>
                        </a:rPr>
                        <a:t>Tomato</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vMerge="1">
                  <a:txBody>
                    <a:bodyPr/>
                    <a:lstStyle/>
                    <a:p>
                      <a:endParaRPr lang="en-US"/>
                    </a:p>
                  </a:txBody>
                  <a:tcPr/>
                </a:tc>
                <a:tc>
                  <a:txBody>
                    <a:bodyPr/>
                    <a:lstStyle/>
                    <a:p>
                      <a:pPr algn="r" rtl="0" fontAlgn="ctr"/>
                      <a:r>
                        <a:rPr lang="en-US" sz="1600" b="1" u="none" strike="noStrike" dirty="0">
                          <a:latin typeface="Tahoma" pitchFamily="34" charset="0"/>
                          <a:ea typeface="Tahoma" pitchFamily="34" charset="0"/>
                          <a:cs typeface="Tahoma" pitchFamily="34" charset="0"/>
                        </a:rPr>
                        <a:t>2191</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IN" sz="1600" b="1" i="0" u="none" strike="noStrike" dirty="0" smtClean="0">
                          <a:solidFill>
                            <a:srgbClr val="000000"/>
                          </a:solidFill>
                          <a:latin typeface="Tahoma" pitchFamily="34" charset="0"/>
                          <a:ea typeface="Tahoma" pitchFamily="34" charset="0"/>
                          <a:cs typeface="Tahoma" pitchFamily="34" charset="0"/>
                        </a:rPr>
                        <a:t>1677</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NA</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a:latin typeface="Tahoma" pitchFamily="34" charset="0"/>
                          <a:ea typeface="Tahoma" pitchFamily="34" charset="0"/>
                          <a:cs typeface="Tahoma" pitchFamily="34" charset="0"/>
                        </a:rPr>
                        <a:t>45</a:t>
                      </a:r>
                      <a:endParaRPr lang="en-US" sz="1600" b="1" i="0" u="none" strike="noStrike">
                        <a:solidFill>
                          <a:srgbClr val="000000"/>
                        </a:solidFill>
                        <a:latin typeface="Tahoma" pitchFamily="34" charset="0"/>
                        <a:ea typeface="Tahoma" pitchFamily="34" charset="0"/>
                        <a:cs typeface="Tahoma" pitchFamily="34" charset="0"/>
                      </a:endParaRPr>
                    </a:p>
                  </a:txBody>
                  <a:tcPr marL="3763" marR="3763" marT="3763" marB="0" anchor="ctr"/>
                </a:tc>
                <a:tc>
                  <a:txBody>
                    <a:bodyPr/>
                    <a:lstStyle/>
                    <a:p>
                      <a:pPr algn="r" rtl="0" fontAlgn="ctr"/>
                      <a:r>
                        <a:rPr lang="en-US" sz="1600" b="1" u="none" strike="noStrike" dirty="0">
                          <a:latin typeface="Tahoma" pitchFamily="34" charset="0"/>
                          <a:ea typeface="Tahoma" pitchFamily="34" charset="0"/>
                          <a:cs typeface="Tahoma" pitchFamily="34" charset="0"/>
                        </a:rPr>
                        <a:t>2.10%</a:t>
                      </a:r>
                      <a:endParaRPr lang="en-US" sz="1600" b="1" i="0" u="none" strike="noStrike" dirty="0">
                        <a:solidFill>
                          <a:srgbClr val="000000"/>
                        </a:solidFill>
                        <a:latin typeface="Tahoma" pitchFamily="34" charset="0"/>
                        <a:ea typeface="Tahoma" pitchFamily="34" charset="0"/>
                        <a:cs typeface="Tahoma" pitchFamily="34" charset="0"/>
                      </a:endParaRPr>
                    </a:p>
                  </a:txBody>
                  <a:tcPr marL="3763" marR="3763" marT="3763" marB="0" anchor="ctr"/>
                </a:tc>
              </a:tr>
              <a:tr h="358804">
                <a:tc gridSpan="2">
                  <a:txBody>
                    <a:bodyPr/>
                    <a:lstStyle/>
                    <a:p>
                      <a:pPr algn="r" rtl="0" fontAlgn="ctr"/>
                      <a:r>
                        <a:rPr lang="en-US" sz="1800" b="1" u="none" strike="noStrike" dirty="0">
                          <a:solidFill>
                            <a:srgbClr val="FF0000"/>
                          </a:solidFill>
                          <a:latin typeface="Tahoma" pitchFamily="34" charset="0"/>
                          <a:ea typeface="Tahoma" pitchFamily="34" charset="0"/>
                          <a:cs typeface="Tahoma" pitchFamily="34" charset="0"/>
                        </a:rPr>
                        <a:t>Total for </a:t>
                      </a:r>
                      <a:r>
                        <a:rPr lang="en-US" sz="1800" b="1" u="none" strike="noStrike" dirty="0" err="1">
                          <a:solidFill>
                            <a:srgbClr val="FF0000"/>
                          </a:solidFill>
                          <a:latin typeface="Tahoma" pitchFamily="34" charset="0"/>
                          <a:ea typeface="Tahoma" pitchFamily="34" charset="0"/>
                          <a:cs typeface="Tahoma" pitchFamily="34" charset="0"/>
                        </a:rPr>
                        <a:t>Kharif</a:t>
                      </a:r>
                      <a:r>
                        <a:rPr lang="en-US" sz="1800" b="1" u="none" strike="noStrike" dirty="0">
                          <a:solidFill>
                            <a:srgbClr val="FF0000"/>
                          </a:solidFill>
                          <a:latin typeface="Tahoma" pitchFamily="34" charset="0"/>
                          <a:ea typeface="Tahoma" pitchFamily="34" charset="0"/>
                          <a:cs typeface="Tahoma" pitchFamily="34" charset="0"/>
                        </a:rPr>
                        <a:t> 2018</a:t>
                      </a:r>
                      <a:endParaRPr lang="en-US" sz="1800" b="1" i="0" u="none" strike="noStrike" dirty="0">
                        <a:solidFill>
                          <a:srgbClr val="FF0000"/>
                        </a:solidFill>
                        <a:latin typeface="Tahoma" pitchFamily="34" charset="0"/>
                        <a:ea typeface="Tahoma" pitchFamily="34" charset="0"/>
                        <a:cs typeface="Tahoma" pitchFamily="34" charset="0"/>
                      </a:endParaRPr>
                    </a:p>
                  </a:txBody>
                  <a:tcPr marL="3763" marR="3763" marT="3763" marB="0" anchor="ctr"/>
                </a:tc>
                <a:tc hMerge="1">
                  <a:txBody>
                    <a:bodyPr/>
                    <a:lstStyle/>
                    <a:p>
                      <a:endParaRPr lang="en-US"/>
                    </a:p>
                  </a:txBody>
                  <a:tcPr/>
                </a:tc>
                <a:tc>
                  <a:txBody>
                    <a:bodyPr/>
                    <a:lstStyle/>
                    <a:p>
                      <a:pPr algn="r" rtl="0" fontAlgn="ctr"/>
                      <a:r>
                        <a:rPr lang="en-US" sz="1800" b="1" i="0" u="none" strike="noStrike">
                          <a:solidFill>
                            <a:srgbClr val="FF0000"/>
                          </a:solidFill>
                          <a:latin typeface="Tahoma"/>
                        </a:rPr>
                        <a:t>614656</a:t>
                      </a:r>
                    </a:p>
                  </a:txBody>
                  <a:tcPr marL="6350" marR="6350" marT="6350" marB="0" anchor="ctr"/>
                </a:tc>
                <a:tc>
                  <a:txBody>
                    <a:bodyPr/>
                    <a:lstStyle/>
                    <a:p>
                      <a:pPr algn="r" rtl="0" fontAlgn="ctr"/>
                      <a:r>
                        <a:rPr lang="en-US" sz="1800" b="1" i="0" u="none" strike="noStrike">
                          <a:solidFill>
                            <a:srgbClr val="FF0000"/>
                          </a:solidFill>
                          <a:latin typeface="Tahoma"/>
                        </a:rPr>
                        <a:t>646524</a:t>
                      </a:r>
                    </a:p>
                  </a:txBody>
                  <a:tcPr marL="6350" marR="6350" marT="6350" marB="0" anchor="ctr"/>
                </a:tc>
                <a:tc>
                  <a:txBody>
                    <a:bodyPr/>
                    <a:lstStyle/>
                    <a:p>
                      <a:pPr algn="r" rtl="0" fontAlgn="ctr"/>
                      <a:r>
                        <a:rPr lang="en-US" sz="1800" b="1" i="0" u="none" strike="noStrike">
                          <a:solidFill>
                            <a:srgbClr val="FF0000"/>
                          </a:solidFill>
                          <a:latin typeface="Tahoma"/>
                        </a:rPr>
                        <a:t>634131</a:t>
                      </a:r>
                    </a:p>
                  </a:txBody>
                  <a:tcPr marL="6350" marR="6350" marT="6350" marB="0" anchor="ctr"/>
                </a:tc>
                <a:tc>
                  <a:txBody>
                    <a:bodyPr/>
                    <a:lstStyle/>
                    <a:p>
                      <a:pPr algn="r" rtl="0" fontAlgn="ctr"/>
                      <a:r>
                        <a:rPr lang="en-US" sz="1800" b="1" i="0" u="none" strike="noStrike">
                          <a:solidFill>
                            <a:srgbClr val="FF0000"/>
                          </a:solidFill>
                          <a:latin typeface="Tahoma"/>
                        </a:rPr>
                        <a:t>169110</a:t>
                      </a:r>
                    </a:p>
                  </a:txBody>
                  <a:tcPr marL="6350" marR="6350" marT="6350" marB="0" anchor="ctr"/>
                </a:tc>
                <a:tc>
                  <a:txBody>
                    <a:bodyPr/>
                    <a:lstStyle/>
                    <a:p>
                      <a:pPr algn="r" rtl="0" fontAlgn="ctr"/>
                      <a:r>
                        <a:rPr lang="en-US" sz="1800" b="1" i="0" u="none" strike="noStrike" dirty="0">
                          <a:solidFill>
                            <a:srgbClr val="FF0000"/>
                          </a:solidFill>
                          <a:latin typeface="Tahoma"/>
                        </a:rPr>
                        <a:t>27.51%</a:t>
                      </a:r>
                    </a:p>
                  </a:txBody>
                  <a:tcPr marL="6350" marR="6350" marT="635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298941985"/>
              </p:ext>
            </p:extLst>
          </p:nvPr>
        </p:nvGraphicFramePr>
        <p:xfrm>
          <a:off x="304800" y="928670"/>
          <a:ext cx="8196290"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228600" y="177800"/>
            <a:ext cx="8458201" cy="711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4800" b="1" dirty="0" smtClean="0">
                <a:solidFill>
                  <a:schemeClr val="bg1"/>
                </a:solidFill>
              </a:rPr>
              <a:t>Achievements during 2018-19</a:t>
            </a:r>
            <a:endParaRPr lang="en-US" sz="4800" b="1" dirty="0">
              <a:solidFill>
                <a:schemeClr val="bg1"/>
              </a:solidFill>
            </a:endParaRPr>
          </a:p>
        </p:txBody>
      </p:sp>
      <p:sp>
        <p:nvSpPr>
          <p:cNvPr id="8" name="Oval 7"/>
          <p:cNvSpPr/>
          <p:nvPr/>
        </p:nvSpPr>
        <p:spPr>
          <a:xfrm>
            <a:off x="571472" y="1285860"/>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2"/>
                </a:solidFill>
              </a:rPr>
              <a:t>1</a:t>
            </a:r>
            <a:endParaRPr lang="en-US" sz="3600" dirty="0">
              <a:solidFill>
                <a:schemeClr val="accent2"/>
              </a:solidFill>
            </a:endParaRPr>
          </a:p>
        </p:txBody>
      </p:sp>
      <p:sp>
        <p:nvSpPr>
          <p:cNvPr id="11" name="Oval 10"/>
          <p:cNvSpPr/>
          <p:nvPr/>
        </p:nvSpPr>
        <p:spPr>
          <a:xfrm>
            <a:off x="857224" y="2571744"/>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8000"/>
                </a:solidFill>
              </a:rPr>
              <a:t>2</a:t>
            </a:r>
          </a:p>
        </p:txBody>
      </p:sp>
      <p:sp>
        <p:nvSpPr>
          <p:cNvPr id="13" name="Oval 12"/>
          <p:cNvSpPr/>
          <p:nvPr/>
        </p:nvSpPr>
        <p:spPr>
          <a:xfrm>
            <a:off x="571472" y="5500702"/>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002060"/>
                </a:solidFill>
              </a:rPr>
              <a:t>4</a:t>
            </a:r>
            <a:endParaRPr lang="en-US" sz="3600" dirty="0">
              <a:solidFill>
                <a:srgbClr val="002060"/>
              </a:solidFill>
            </a:endParaRPr>
          </a:p>
        </p:txBody>
      </p:sp>
    </p:spTree>
    <p:extLst>
      <p:ext uri="{BB962C8B-B14F-4D97-AF65-F5344CB8AC3E}">
        <p14:creationId xmlns:p14="http://schemas.microsoft.com/office/powerpoint/2010/main" xmlns="" val="23989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9163CDE7-0CDB-4AB4-A573-EBD219D4B538}"/>
                                            </p:graphicEl>
                                          </p:spTgt>
                                        </p:tgtEl>
                                        <p:attrNameLst>
                                          <p:attrName>style.visibility</p:attrName>
                                        </p:attrNameLst>
                                      </p:cBhvr>
                                      <p:to>
                                        <p:strVal val="visible"/>
                                      </p:to>
                                    </p:set>
                                    <p:animEffect transition="in" filter="wipe(up)">
                                      <p:cBhvr>
                                        <p:cTn id="7" dur="500"/>
                                        <p:tgtEl>
                                          <p:spTgt spid="6">
                                            <p:graphicEl>
                                              <a:dgm id="{9163CDE7-0CDB-4AB4-A573-EBD219D4B538}"/>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graphicEl>
                                              <a:dgm id="{0BCD33FA-4391-40B4-8244-FB328E7813EB}"/>
                                            </p:graphicEl>
                                          </p:spTgt>
                                        </p:tgtEl>
                                        <p:attrNameLst>
                                          <p:attrName>style.visibility</p:attrName>
                                        </p:attrNameLst>
                                      </p:cBhvr>
                                      <p:to>
                                        <p:strVal val="visible"/>
                                      </p:to>
                                    </p:set>
                                    <p:animEffect transition="in" filter="wipe(up)">
                                      <p:cBhvr>
                                        <p:cTn id="10" dur="500"/>
                                        <p:tgtEl>
                                          <p:spTgt spid="6">
                                            <p:graphicEl>
                                              <a:dgm id="{0BCD33FA-4391-40B4-8244-FB328E7813E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graphicEl>
                                              <a:dgm id="{3ABB16DC-B317-45FD-A2E4-497A46459F8C}"/>
                                            </p:graphicEl>
                                          </p:spTgt>
                                        </p:tgtEl>
                                        <p:attrNameLst>
                                          <p:attrName>style.visibility</p:attrName>
                                        </p:attrNameLst>
                                      </p:cBhvr>
                                      <p:to>
                                        <p:strVal val="visible"/>
                                      </p:to>
                                    </p:set>
                                    <p:animEffect transition="in" filter="wipe(up)">
                                      <p:cBhvr>
                                        <p:cTn id="13" dur="500"/>
                                        <p:tgtEl>
                                          <p:spTgt spid="6">
                                            <p:graphicEl>
                                              <a:dgm id="{3ABB16DC-B317-45FD-A2E4-497A46459F8C}"/>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6">
                                            <p:graphicEl>
                                              <a:dgm id="{DE7BFA34-7595-4F0E-8E38-D5B174038B54}"/>
                                            </p:graphicEl>
                                          </p:spTgt>
                                        </p:tgtEl>
                                        <p:attrNameLst>
                                          <p:attrName>style.visibility</p:attrName>
                                        </p:attrNameLst>
                                      </p:cBhvr>
                                      <p:to>
                                        <p:strVal val="visible"/>
                                      </p:to>
                                    </p:set>
                                    <p:animEffect transition="in" filter="wipe(up)">
                                      <p:cBhvr>
                                        <p:cTn id="18" dur="500"/>
                                        <p:tgtEl>
                                          <p:spTgt spid="6">
                                            <p:graphicEl>
                                              <a:dgm id="{DE7BFA34-7595-4F0E-8E38-D5B174038B54}"/>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graphicEl>
                                              <a:dgm id="{88A6BF26-702F-47AD-AAD2-719896A5093B}"/>
                                            </p:graphicEl>
                                          </p:spTgt>
                                        </p:tgtEl>
                                        <p:attrNameLst>
                                          <p:attrName>style.visibility</p:attrName>
                                        </p:attrNameLst>
                                      </p:cBhvr>
                                      <p:to>
                                        <p:strVal val="visible"/>
                                      </p:to>
                                    </p:set>
                                    <p:animEffect transition="in" filter="wipe(up)">
                                      <p:cBhvr>
                                        <p:cTn id="21" dur="500"/>
                                        <p:tgtEl>
                                          <p:spTgt spid="6">
                                            <p:graphicEl>
                                              <a:dgm id="{88A6BF26-702F-47AD-AAD2-719896A5093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
                                            <p:graphicEl>
                                              <a:dgm id="{DC343625-D260-4233-BE80-108A7B88CF29}"/>
                                            </p:graphicEl>
                                          </p:spTgt>
                                        </p:tgtEl>
                                        <p:attrNameLst>
                                          <p:attrName>style.visibility</p:attrName>
                                        </p:attrNameLst>
                                      </p:cBhvr>
                                      <p:to>
                                        <p:strVal val="visible"/>
                                      </p:to>
                                    </p:set>
                                    <p:animEffect transition="in" filter="wipe(up)">
                                      <p:cBhvr>
                                        <p:cTn id="26" dur="500"/>
                                        <p:tgtEl>
                                          <p:spTgt spid="6">
                                            <p:graphicEl>
                                              <a:dgm id="{DC343625-D260-4233-BE80-108A7B88CF29}"/>
                                            </p:graphic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
                                            <p:graphicEl>
                                              <a:dgm id="{3B00ADB1-49BE-4410-8D66-8635ED4AA926}"/>
                                            </p:graphicEl>
                                          </p:spTgt>
                                        </p:tgtEl>
                                        <p:attrNameLst>
                                          <p:attrName>style.visibility</p:attrName>
                                        </p:attrNameLst>
                                      </p:cBhvr>
                                      <p:to>
                                        <p:strVal val="visible"/>
                                      </p:to>
                                    </p:set>
                                    <p:animEffect transition="in" filter="wipe(up)">
                                      <p:cBhvr>
                                        <p:cTn id="29" dur="500"/>
                                        <p:tgtEl>
                                          <p:spTgt spid="6">
                                            <p:graphicEl>
                                              <a:dgm id="{3B00ADB1-49BE-4410-8D66-8635ED4AA92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graphicEl>
                                              <a:dgm id="{CBF65FD8-69B1-436A-8E76-92DB96C8063E}"/>
                                            </p:graphicEl>
                                          </p:spTgt>
                                        </p:tgtEl>
                                        <p:attrNameLst>
                                          <p:attrName>style.visibility</p:attrName>
                                        </p:attrNameLst>
                                      </p:cBhvr>
                                      <p:to>
                                        <p:strVal val="visible"/>
                                      </p:to>
                                    </p:set>
                                    <p:animEffect transition="in" filter="wipe(up)">
                                      <p:cBhvr>
                                        <p:cTn id="34" dur="500"/>
                                        <p:tgtEl>
                                          <p:spTgt spid="6">
                                            <p:graphicEl>
                                              <a:dgm id="{CBF65FD8-69B1-436A-8E76-92DB96C8063E}"/>
                                            </p:graphic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graphicEl>
                                              <a:dgm id="{7CA75F40-B92E-451F-8ADA-C175C8130FA2}"/>
                                            </p:graphicEl>
                                          </p:spTgt>
                                        </p:tgtEl>
                                        <p:attrNameLst>
                                          <p:attrName>style.visibility</p:attrName>
                                        </p:attrNameLst>
                                      </p:cBhvr>
                                      <p:to>
                                        <p:strVal val="visible"/>
                                      </p:to>
                                    </p:set>
                                    <p:animEffect transition="in" filter="wipe(up)">
                                      <p:cBhvr>
                                        <p:cTn id="37" dur="500"/>
                                        <p:tgtEl>
                                          <p:spTgt spid="6">
                                            <p:graphicEl>
                                              <a:dgm id="{7CA75F40-B92E-451F-8ADA-C175C8130F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28596" y="6357958"/>
            <a:ext cx="571504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400" b="1" i="0" u="none" strike="noStrike" cap="none" normalizeH="0" baseline="0" dirty="0" smtClean="0">
                <a:ln>
                  <a:noFill/>
                </a:ln>
                <a:solidFill>
                  <a:srgbClr val="000000"/>
                </a:solidFill>
                <a:effectLst/>
                <a:latin typeface="Tahoma" pitchFamily="34" charset="0"/>
                <a:ea typeface="Tahoma" pitchFamily="34" charset="0"/>
                <a:cs typeface="Tahoma" pitchFamily="34" charset="0"/>
              </a:rPr>
              <a:t>Claims for </a:t>
            </a:r>
            <a:r>
              <a:rPr kumimoji="0" lang="en-US" sz="1400" b="1" i="0" u="none" strike="noStrike" cap="none" normalizeH="0" baseline="0" dirty="0" err="1" smtClean="0">
                <a:ln>
                  <a:noFill/>
                </a:ln>
                <a:solidFill>
                  <a:srgbClr val="000000"/>
                </a:solidFill>
                <a:effectLst/>
                <a:latin typeface="Tahoma" pitchFamily="34" charset="0"/>
                <a:ea typeface="Tahoma" pitchFamily="34" charset="0"/>
                <a:cs typeface="Tahoma" pitchFamily="34" charset="0"/>
              </a:rPr>
              <a:t>Kharif</a:t>
            </a:r>
            <a:r>
              <a:rPr kumimoji="0" lang="en-US" sz="1400" b="1" i="0" u="none" strike="noStrike" cap="none" normalizeH="0" dirty="0" smtClean="0">
                <a:ln>
                  <a:noFill/>
                </a:ln>
                <a:solidFill>
                  <a:srgbClr val="000000"/>
                </a:solidFill>
                <a:effectLst/>
                <a:latin typeface="Tahoma" pitchFamily="34" charset="0"/>
                <a:ea typeface="Tahoma" pitchFamily="34" charset="0"/>
                <a:cs typeface="Tahoma" pitchFamily="34" charset="0"/>
              </a:rPr>
              <a:t> 2018 and Rabi 2018-19 are yet to be paid</a:t>
            </a:r>
            <a:r>
              <a:rPr lang="en-US" sz="1400" b="1" dirty="0" smtClean="0">
                <a:latin typeface="Tahoma" pitchFamily="34" charset="0"/>
                <a:ea typeface="Tahoma" pitchFamily="34" charset="0"/>
                <a:cs typeface="Tahoma" pitchFamily="34" charset="0"/>
              </a:rPr>
              <a:t>.</a:t>
            </a: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graphicFrame>
        <p:nvGraphicFramePr>
          <p:cNvPr id="5" name="Table 4"/>
          <p:cNvGraphicFramePr>
            <a:graphicFrameLocks noGrp="1"/>
          </p:cNvGraphicFramePr>
          <p:nvPr/>
        </p:nvGraphicFramePr>
        <p:xfrm>
          <a:off x="285719" y="214284"/>
          <a:ext cx="8501122" cy="5989790"/>
        </p:xfrm>
        <a:graphic>
          <a:graphicData uri="http://schemas.openxmlformats.org/drawingml/2006/table">
            <a:tbl>
              <a:tblPr>
                <a:tableStyleId>{08FB837D-C827-4EFA-A057-4D05807E0F7C}</a:tableStyleId>
              </a:tblPr>
              <a:tblGrid>
                <a:gridCol w="1119908"/>
                <a:gridCol w="839930"/>
                <a:gridCol w="814479"/>
                <a:gridCol w="789028"/>
                <a:gridCol w="738122"/>
                <a:gridCol w="789028"/>
                <a:gridCol w="738122"/>
                <a:gridCol w="687215"/>
                <a:gridCol w="992645"/>
                <a:gridCol w="992645"/>
              </a:tblGrid>
              <a:tr h="304571">
                <a:tc gridSpan="10">
                  <a:txBody>
                    <a:bodyPr/>
                    <a:lstStyle/>
                    <a:p>
                      <a:pPr algn="ctr" fontAlgn="ctr"/>
                      <a:r>
                        <a:rPr lang="en-US" sz="1800" b="1" u="none" strike="noStrike" dirty="0"/>
                        <a:t>DISTRICT WISE IMPLEMENTATION OF PMFBY AT A GLANCE :: KHARIF 2016 TO RABI </a:t>
                      </a:r>
                      <a:r>
                        <a:rPr lang="en-US" sz="1800" b="1" u="none" strike="noStrike" dirty="0" smtClean="0"/>
                        <a:t>18-19</a:t>
                      </a:r>
                      <a:endParaRPr lang="en-US" sz="1800" b="1" i="0" u="none" strike="noStrike" dirty="0">
                        <a:solidFill>
                          <a:srgbClr val="000000"/>
                        </a:solidFill>
                        <a:latin typeface="Tahoma"/>
                      </a:endParaRPr>
                    </a:p>
                  </a:txBody>
                  <a:tcPr marL="4748" marR="4748" marT="474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571">
                <a:tc rowSpan="2">
                  <a:txBody>
                    <a:bodyPr/>
                    <a:lstStyle/>
                    <a:p>
                      <a:pPr algn="ctr" fontAlgn="ctr"/>
                      <a:r>
                        <a:rPr lang="en-US" sz="1400" b="1" u="none" strike="noStrike" dirty="0"/>
                        <a:t>District</a:t>
                      </a:r>
                      <a:endParaRPr lang="en-US" sz="1400" b="1" i="0" u="none" strike="noStrike" dirty="0">
                        <a:solidFill>
                          <a:srgbClr val="000000"/>
                        </a:solidFill>
                        <a:latin typeface="Tahoma"/>
                      </a:endParaRPr>
                    </a:p>
                  </a:txBody>
                  <a:tcPr marL="4748" marR="4748" marT="4748" marB="0" anchor="ctr"/>
                </a:tc>
                <a:tc gridSpan="3">
                  <a:txBody>
                    <a:bodyPr/>
                    <a:lstStyle/>
                    <a:p>
                      <a:pPr algn="ctr" fontAlgn="ctr"/>
                      <a:r>
                        <a:rPr lang="en-US" sz="1600" b="1" u="none" strike="noStrike" dirty="0"/>
                        <a:t>No of farmers enrolled</a:t>
                      </a:r>
                      <a:endParaRPr lang="en-US" sz="1600" b="1" i="0" u="none" strike="noStrike" dirty="0">
                        <a:solidFill>
                          <a:srgbClr val="000000"/>
                        </a:solidFill>
                        <a:latin typeface="Tahoma"/>
                      </a:endParaRPr>
                    </a:p>
                  </a:txBody>
                  <a:tcPr marL="4748" marR="4748" marT="4748" marB="0" anchor="ctr"/>
                </a:tc>
                <a:tc hMerge="1">
                  <a:txBody>
                    <a:bodyPr/>
                    <a:lstStyle/>
                    <a:p>
                      <a:endParaRPr lang="en-US"/>
                    </a:p>
                  </a:txBody>
                  <a:tcPr/>
                </a:tc>
                <a:tc hMerge="1">
                  <a:txBody>
                    <a:bodyPr/>
                    <a:lstStyle/>
                    <a:p>
                      <a:endParaRPr lang="en-US"/>
                    </a:p>
                  </a:txBody>
                  <a:tcPr/>
                </a:tc>
                <a:tc rowSpan="2">
                  <a:txBody>
                    <a:bodyPr/>
                    <a:lstStyle/>
                    <a:p>
                      <a:pPr algn="ctr" fontAlgn="ctr"/>
                      <a:r>
                        <a:rPr lang="en-US" sz="1600" b="1" u="none" strike="noStrike" dirty="0"/>
                        <a:t>Area insured in </a:t>
                      </a:r>
                      <a:r>
                        <a:rPr lang="en-US" sz="1600" b="1" u="none" strike="noStrike" dirty="0" err="1"/>
                        <a:t>Lakh</a:t>
                      </a:r>
                      <a:r>
                        <a:rPr lang="en-US" sz="1600" b="1" u="none" strike="noStrike" dirty="0"/>
                        <a:t> Ha</a:t>
                      </a:r>
                      <a:endParaRPr lang="en-US" sz="1600" b="1" i="0" u="none" strike="noStrike" dirty="0">
                        <a:solidFill>
                          <a:srgbClr val="000000"/>
                        </a:solidFill>
                        <a:latin typeface="Tahoma"/>
                      </a:endParaRPr>
                    </a:p>
                  </a:txBody>
                  <a:tcPr marL="4748" marR="4748" marT="4748" marB="0" anchor="ctr"/>
                </a:tc>
                <a:tc rowSpan="2">
                  <a:txBody>
                    <a:bodyPr/>
                    <a:lstStyle/>
                    <a:p>
                      <a:pPr algn="ctr" fontAlgn="ctr"/>
                      <a:r>
                        <a:rPr lang="en-US" sz="1600" b="1" u="none" strike="noStrike" dirty="0"/>
                        <a:t>Sum Insured (Rs in </a:t>
                      </a:r>
                      <a:r>
                        <a:rPr lang="en-US" sz="1600" b="1" u="none" strike="noStrike" dirty="0" err="1"/>
                        <a:t>Crores</a:t>
                      </a:r>
                      <a:r>
                        <a:rPr lang="en-US" sz="1600" b="1" u="none" strike="noStrike" dirty="0"/>
                        <a:t>)</a:t>
                      </a:r>
                      <a:endParaRPr lang="en-US" sz="1600" b="1" i="0" u="none" strike="noStrike" dirty="0">
                        <a:solidFill>
                          <a:srgbClr val="000000"/>
                        </a:solidFill>
                        <a:latin typeface="Tahoma"/>
                      </a:endParaRPr>
                    </a:p>
                  </a:txBody>
                  <a:tcPr marL="4748" marR="4748" marT="4748" marB="0" anchor="ctr"/>
                </a:tc>
                <a:tc gridSpan="4">
                  <a:txBody>
                    <a:bodyPr/>
                    <a:lstStyle/>
                    <a:p>
                      <a:pPr algn="ctr" fontAlgn="ctr"/>
                      <a:r>
                        <a:rPr lang="en-US" sz="1800" b="1" u="none" strike="noStrike" dirty="0"/>
                        <a:t>Amount </a:t>
                      </a:r>
                      <a:r>
                        <a:rPr lang="en-US" sz="1800" b="1" u="none" strike="noStrike" dirty="0" smtClean="0"/>
                        <a:t> </a:t>
                      </a:r>
                      <a:r>
                        <a:rPr lang="en-US" sz="1800" b="1" u="none" strike="noStrike" dirty="0"/>
                        <a:t>Rs in </a:t>
                      </a:r>
                      <a:r>
                        <a:rPr lang="en-US" sz="1800" b="1" u="none" strike="noStrike" dirty="0" err="1"/>
                        <a:t>Crores</a:t>
                      </a:r>
                      <a:endParaRPr lang="en-US" sz="1800" b="1" i="0" u="none" strike="noStrike" dirty="0">
                        <a:solidFill>
                          <a:srgbClr val="000000"/>
                        </a:solidFill>
                        <a:latin typeface="Tahoma"/>
                      </a:endParaRPr>
                    </a:p>
                  </a:txBody>
                  <a:tcPr marL="4748" marR="4748" marT="4748" marB="0" anchor="ctr"/>
                </a:tc>
                <a:tc hMerge="1">
                  <a:txBody>
                    <a:bodyPr/>
                    <a:lstStyle/>
                    <a:p>
                      <a:endParaRPr lang="en-US"/>
                    </a:p>
                  </a:txBody>
                  <a:tcPr/>
                </a:tc>
                <a:tc hMerge="1">
                  <a:txBody>
                    <a:bodyPr/>
                    <a:lstStyle/>
                    <a:p>
                      <a:endParaRPr lang="en-US"/>
                    </a:p>
                  </a:txBody>
                  <a:tcPr/>
                </a:tc>
                <a:tc hMerge="1">
                  <a:txBody>
                    <a:bodyPr/>
                    <a:lstStyle/>
                    <a:p>
                      <a:endParaRPr lang="en-US"/>
                    </a:p>
                  </a:txBody>
                  <a:tcPr/>
                </a:tc>
              </a:tr>
              <a:tr h="984780">
                <a:tc vMerge="1">
                  <a:txBody>
                    <a:bodyPr/>
                    <a:lstStyle/>
                    <a:p>
                      <a:endParaRPr lang="en-US"/>
                    </a:p>
                  </a:txBody>
                  <a:tcPr/>
                </a:tc>
                <a:tc>
                  <a:txBody>
                    <a:bodyPr/>
                    <a:lstStyle/>
                    <a:p>
                      <a:pPr algn="ctr" fontAlgn="ctr"/>
                      <a:r>
                        <a:rPr lang="en-US" sz="1600" b="1" u="none" strike="noStrike" dirty="0" err="1"/>
                        <a:t>Loanee</a:t>
                      </a:r>
                      <a:endParaRPr lang="en-US" sz="1600" b="1" i="0" u="none" strike="noStrike" dirty="0">
                        <a:solidFill>
                          <a:srgbClr val="000000"/>
                        </a:solidFill>
                        <a:latin typeface="Tahoma"/>
                      </a:endParaRPr>
                    </a:p>
                  </a:txBody>
                  <a:tcPr marL="4748" marR="4748" marT="4748" marB="0" anchor="ctr"/>
                </a:tc>
                <a:tc>
                  <a:txBody>
                    <a:bodyPr/>
                    <a:lstStyle/>
                    <a:p>
                      <a:pPr algn="ctr" fontAlgn="ctr"/>
                      <a:r>
                        <a:rPr lang="en-US" sz="1600" b="1" u="none" strike="noStrike" dirty="0"/>
                        <a:t>Non </a:t>
                      </a:r>
                      <a:r>
                        <a:rPr lang="en-US" sz="1600" b="1" u="none" strike="noStrike" dirty="0" err="1"/>
                        <a:t>loanee</a:t>
                      </a:r>
                      <a:endParaRPr lang="en-US" sz="1600" b="1" i="0" u="none" strike="noStrike" dirty="0">
                        <a:solidFill>
                          <a:srgbClr val="000000"/>
                        </a:solidFill>
                        <a:latin typeface="Tahoma"/>
                      </a:endParaRPr>
                    </a:p>
                  </a:txBody>
                  <a:tcPr marL="4748" marR="4748" marT="4748" marB="0" anchor="ctr"/>
                </a:tc>
                <a:tc>
                  <a:txBody>
                    <a:bodyPr/>
                    <a:lstStyle/>
                    <a:p>
                      <a:pPr algn="ctr" fontAlgn="ctr"/>
                      <a:r>
                        <a:rPr lang="en-US" sz="1600" b="1" u="none" strike="noStrike" dirty="0"/>
                        <a:t>Total</a:t>
                      </a:r>
                      <a:endParaRPr lang="en-US" sz="1600" b="1" i="0" u="none" strike="noStrike" dirty="0">
                        <a:solidFill>
                          <a:srgbClr val="000000"/>
                        </a:solidFill>
                        <a:latin typeface="Tahoma"/>
                      </a:endParaRPr>
                    </a:p>
                  </a:txBody>
                  <a:tcPr marL="4748" marR="4748" marT="4748" marB="0" anchor="ctr"/>
                </a:tc>
                <a:tc vMerge="1">
                  <a:txBody>
                    <a:bodyPr/>
                    <a:lstStyle/>
                    <a:p>
                      <a:endParaRPr lang="en-US"/>
                    </a:p>
                  </a:txBody>
                  <a:tcPr/>
                </a:tc>
                <a:tc vMerge="1">
                  <a:txBody>
                    <a:bodyPr/>
                    <a:lstStyle/>
                    <a:p>
                      <a:endParaRPr lang="en-US"/>
                    </a:p>
                  </a:txBody>
                  <a:tcPr/>
                </a:tc>
                <a:tc>
                  <a:txBody>
                    <a:bodyPr/>
                    <a:lstStyle/>
                    <a:p>
                      <a:pPr algn="ctr" fontAlgn="ctr"/>
                      <a:r>
                        <a:rPr lang="en-US" sz="1600" b="1" u="none" strike="noStrike" dirty="0"/>
                        <a:t>Farmer share</a:t>
                      </a:r>
                      <a:endParaRPr lang="en-US" sz="1600" b="1" i="0" u="none" strike="noStrike" dirty="0">
                        <a:solidFill>
                          <a:srgbClr val="000000"/>
                        </a:solidFill>
                        <a:latin typeface="Tahoma"/>
                      </a:endParaRPr>
                    </a:p>
                  </a:txBody>
                  <a:tcPr marL="4748" marR="4748" marT="4748" marB="0" anchor="ctr"/>
                </a:tc>
                <a:tc>
                  <a:txBody>
                    <a:bodyPr/>
                    <a:lstStyle/>
                    <a:p>
                      <a:pPr algn="ctr" fontAlgn="ctr"/>
                      <a:r>
                        <a:rPr lang="en-US" sz="1600" b="1" u="none" strike="noStrike" dirty="0"/>
                        <a:t>State </a:t>
                      </a:r>
                      <a:r>
                        <a:rPr lang="en-US" sz="1600" b="1" u="none" strike="noStrike" dirty="0" smtClean="0"/>
                        <a:t>share payable</a:t>
                      </a:r>
                      <a:endParaRPr lang="en-US" sz="1600" b="1" i="0" u="none" strike="noStrike" dirty="0">
                        <a:solidFill>
                          <a:srgbClr val="000000"/>
                        </a:solidFill>
                        <a:latin typeface="Tahoma"/>
                      </a:endParaRPr>
                    </a:p>
                  </a:txBody>
                  <a:tcPr marL="4748" marR="4748" marT="4748" marB="0" anchor="ctr"/>
                </a:tc>
                <a:tc>
                  <a:txBody>
                    <a:bodyPr/>
                    <a:lstStyle/>
                    <a:p>
                      <a:pPr algn="ctr" fontAlgn="ctr"/>
                      <a:r>
                        <a:rPr lang="en-US" sz="1600" b="1" u="none" strike="noStrike" dirty="0"/>
                        <a:t>GOI Share</a:t>
                      </a:r>
                      <a:endParaRPr lang="en-US" sz="1600" b="1" i="0" u="none" strike="noStrike" dirty="0">
                        <a:solidFill>
                          <a:srgbClr val="000000"/>
                        </a:solidFill>
                        <a:latin typeface="Tahoma"/>
                      </a:endParaRPr>
                    </a:p>
                  </a:txBody>
                  <a:tcPr marL="4748" marR="4748" marT="4748" marB="0" anchor="ctr"/>
                </a:tc>
                <a:tc>
                  <a:txBody>
                    <a:bodyPr/>
                    <a:lstStyle/>
                    <a:p>
                      <a:pPr algn="ctr" fontAlgn="ctr"/>
                      <a:r>
                        <a:rPr lang="en-US" sz="1400" b="1" u="none" strike="noStrike" dirty="0"/>
                        <a:t>Claims paid (</a:t>
                      </a:r>
                      <a:r>
                        <a:rPr lang="en-US" sz="1400" b="1" u="none" strike="noStrike" dirty="0" err="1"/>
                        <a:t>Kharif</a:t>
                      </a:r>
                      <a:r>
                        <a:rPr lang="en-US" sz="1400" b="1" u="none" strike="noStrike" dirty="0"/>
                        <a:t> 16 to Rabi 17-18)</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err="1"/>
                        <a:t>Anantapur</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1643041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201231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1844272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26.8</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11089.0</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224.2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583.9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583.9</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1220.7</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a:t>YSR Kadapa</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467819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412668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880487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9.7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5059.1</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122.9</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320.6</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320.6</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602.3</a:t>
                      </a:r>
                      <a:endParaRPr lang="en-US" sz="1400" b="1" i="0" u="none" strike="noStrike">
                        <a:solidFill>
                          <a:srgbClr val="000000"/>
                        </a:solidFill>
                        <a:latin typeface="Tahoma"/>
                      </a:endParaRPr>
                    </a:p>
                  </a:txBody>
                  <a:tcPr marL="4748" marR="4748" marT="4748" marB="0" anchor="ctr"/>
                </a:tc>
              </a:tr>
              <a:tr h="304571">
                <a:tc>
                  <a:txBody>
                    <a:bodyPr/>
                    <a:lstStyle/>
                    <a:p>
                      <a:pPr algn="l" fontAlgn="ctr"/>
                      <a:r>
                        <a:rPr lang="en-US" sz="2000" b="1" u="none" strike="noStrike" dirty="0">
                          <a:solidFill>
                            <a:srgbClr val="FF0000"/>
                          </a:solidFill>
                        </a:rPr>
                        <a:t>Kurnool</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346920</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334260</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681180</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8.3</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4297.2</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103.6</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139.6</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139.6</a:t>
                      </a:r>
                      <a:endParaRPr lang="en-US" sz="2000" b="1" i="0" u="none" strike="noStrike" dirty="0">
                        <a:solidFill>
                          <a:srgbClr val="FF0000"/>
                        </a:solidFill>
                        <a:latin typeface="Tahoma"/>
                      </a:endParaRPr>
                    </a:p>
                  </a:txBody>
                  <a:tcPr marL="4748" marR="4748" marT="4748" marB="0" anchor="ctr"/>
                </a:tc>
                <a:tc>
                  <a:txBody>
                    <a:bodyPr/>
                    <a:lstStyle/>
                    <a:p>
                      <a:pPr algn="r" fontAlgn="ctr"/>
                      <a:r>
                        <a:rPr lang="en-US" sz="2000" b="1" u="none" strike="noStrike" dirty="0">
                          <a:solidFill>
                            <a:srgbClr val="FF0000"/>
                          </a:solidFill>
                        </a:rPr>
                        <a:t>97.5</a:t>
                      </a:r>
                      <a:endParaRPr lang="en-US" sz="2000" b="1" i="0" u="none" strike="noStrike" dirty="0">
                        <a:solidFill>
                          <a:srgbClr val="FF0000"/>
                        </a:solidFill>
                        <a:latin typeface="Tahoma"/>
                      </a:endParaRPr>
                    </a:p>
                  </a:txBody>
                  <a:tcPr marL="4748" marR="4748" marT="4748" marB="0" anchor="ctr"/>
                </a:tc>
              </a:tr>
              <a:tr h="304571">
                <a:tc>
                  <a:txBody>
                    <a:bodyPr/>
                    <a:lstStyle/>
                    <a:p>
                      <a:pPr algn="l" fontAlgn="ctr"/>
                      <a:r>
                        <a:rPr lang="en-US" sz="1400" b="1" u="none" strike="noStrike" dirty="0" err="1"/>
                        <a:t>Prakasam</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67292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244940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312232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1665.1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41.7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50.5</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50.5</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62.9</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err="1"/>
                        <a:t>Chittor</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141421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75105</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216526</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1270.7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38.0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23.5</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23.5</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41.6</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a:t>Srikakulam</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519669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27108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546777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3.8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2659.8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53.4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82.0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82.0</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29.8</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a:t>Guntur</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123990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13757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137747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1037.2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35.9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19.6</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19.6</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29.6</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a:t>East Godavari</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479954</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17471</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497425</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3.2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2391.4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49.0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120.5</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120.5</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14.3</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a:t>SPS Nellore</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86530</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16824</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103354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1.3</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823.9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14.6</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8.8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8.8</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13.5</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a:t>Krishna</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259260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20719</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279979</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2.2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1894.2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45.7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40.0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40.0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6.9</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a:t>Vizianagaram</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198509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40758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239267</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1.6</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1123.0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23.4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27.4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27.4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5.4</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a:t>West Godavari</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439635</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53907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493542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3.2</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2258.6</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45.9</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58.2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58.2</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5.0</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err="1" smtClean="0"/>
                        <a:t>Visakha-patnam</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102784</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23613</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126397</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0.8</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a:t>678.6</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17.9</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dirty="0"/>
                        <a:t>15.0</a:t>
                      </a:r>
                      <a:endParaRPr lang="en-US" sz="1400" b="1" i="0" u="none" strike="noStrike" dirty="0">
                        <a:solidFill>
                          <a:srgbClr val="000000"/>
                        </a:solidFill>
                        <a:latin typeface="Tahoma"/>
                      </a:endParaRPr>
                    </a:p>
                  </a:txBody>
                  <a:tcPr marL="4748" marR="4748" marT="4748" marB="0" anchor="ctr"/>
                </a:tc>
                <a:tc>
                  <a:txBody>
                    <a:bodyPr/>
                    <a:lstStyle/>
                    <a:p>
                      <a:pPr algn="r" fontAlgn="ctr"/>
                      <a:r>
                        <a:rPr lang="en-US" sz="1400" b="1" u="none" strike="noStrike"/>
                        <a:t>15.0</a:t>
                      </a:r>
                      <a:endParaRPr lang="en-US" sz="1400" b="1" i="0" u="none" strike="noStrike">
                        <a:solidFill>
                          <a:srgbClr val="000000"/>
                        </a:solidFill>
                        <a:latin typeface="Tahoma"/>
                      </a:endParaRPr>
                    </a:p>
                  </a:txBody>
                  <a:tcPr marL="4748" marR="4748" marT="4748" marB="0" anchor="ctr"/>
                </a:tc>
                <a:tc>
                  <a:txBody>
                    <a:bodyPr/>
                    <a:lstStyle/>
                    <a:p>
                      <a:pPr algn="r" fontAlgn="ctr"/>
                      <a:r>
                        <a:rPr lang="en-US" sz="1400" b="1" u="none" strike="noStrike" dirty="0"/>
                        <a:t>2.1</a:t>
                      </a:r>
                      <a:endParaRPr lang="en-US" sz="1400" b="1" i="0" u="none" strike="noStrike" dirty="0">
                        <a:solidFill>
                          <a:srgbClr val="000000"/>
                        </a:solidFill>
                        <a:latin typeface="Tahoma"/>
                      </a:endParaRPr>
                    </a:p>
                  </a:txBody>
                  <a:tcPr marL="4748" marR="4748" marT="4748" marB="0" anchor="ctr"/>
                </a:tc>
              </a:tr>
              <a:tr h="304571">
                <a:tc>
                  <a:txBody>
                    <a:bodyPr/>
                    <a:lstStyle/>
                    <a:p>
                      <a:pPr algn="l" fontAlgn="ctr"/>
                      <a:r>
                        <a:rPr lang="en-US" sz="1400" b="1" u="none" strike="noStrike" dirty="0">
                          <a:solidFill>
                            <a:srgbClr val="FF0000"/>
                          </a:solidFill>
                          <a:latin typeface="Tahoma" pitchFamily="34" charset="0"/>
                          <a:ea typeface="Tahoma" pitchFamily="34" charset="0"/>
                          <a:cs typeface="Tahoma" pitchFamily="34" charset="0"/>
                        </a:rPr>
                        <a:t>Grand Total</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4876824</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1482361</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200" b="1" u="none" strike="noStrike" dirty="0">
                          <a:solidFill>
                            <a:srgbClr val="FF0000"/>
                          </a:solidFill>
                          <a:latin typeface="Tahoma" pitchFamily="34" charset="0"/>
                          <a:ea typeface="Tahoma" pitchFamily="34" charset="0"/>
                          <a:cs typeface="Tahoma" pitchFamily="34" charset="0"/>
                        </a:rPr>
                        <a:t>6359185</a:t>
                      </a:r>
                      <a:endParaRPr lang="en-US" sz="12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66.3</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36247.8</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816.3</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1489.5</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1489.5</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c>
                  <a:txBody>
                    <a:bodyPr/>
                    <a:lstStyle/>
                    <a:p>
                      <a:pPr algn="r" fontAlgn="ctr"/>
                      <a:r>
                        <a:rPr lang="en-US" sz="1400" b="1" u="none" strike="noStrike" dirty="0">
                          <a:solidFill>
                            <a:srgbClr val="FF0000"/>
                          </a:solidFill>
                          <a:latin typeface="Tahoma" pitchFamily="34" charset="0"/>
                          <a:ea typeface="Tahoma" pitchFamily="34" charset="0"/>
                          <a:cs typeface="Tahoma" pitchFamily="34" charset="0"/>
                        </a:rPr>
                        <a:t>2131.6</a:t>
                      </a:r>
                      <a:endParaRPr lang="en-US" sz="1400" b="1" i="0" u="none" strike="noStrike" dirty="0">
                        <a:solidFill>
                          <a:srgbClr val="FF0000"/>
                        </a:solidFill>
                        <a:latin typeface="Tahoma" pitchFamily="34" charset="0"/>
                        <a:ea typeface="Tahoma" pitchFamily="34" charset="0"/>
                        <a:cs typeface="Tahoma" pitchFamily="34" charset="0"/>
                      </a:endParaRPr>
                    </a:p>
                  </a:txBody>
                  <a:tcPr marL="4748" marR="4748" marT="4748"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298941985"/>
              </p:ext>
            </p:extLst>
          </p:nvPr>
        </p:nvGraphicFramePr>
        <p:xfrm>
          <a:off x="304800" y="928670"/>
          <a:ext cx="8696356"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228600" y="177800"/>
            <a:ext cx="8458201" cy="711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b="1" dirty="0" smtClean="0">
                <a:solidFill>
                  <a:schemeClr val="bg1"/>
                </a:solidFill>
              </a:rPr>
              <a:t>KEY CHALLENGES AHEAD </a:t>
            </a:r>
            <a:endParaRPr lang="en-US" b="1" dirty="0">
              <a:solidFill>
                <a:schemeClr val="bg1"/>
              </a:solidFill>
            </a:endParaRPr>
          </a:p>
        </p:txBody>
      </p:sp>
      <p:sp>
        <p:nvSpPr>
          <p:cNvPr id="11" name="Oval 10"/>
          <p:cNvSpPr/>
          <p:nvPr/>
        </p:nvSpPr>
        <p:spPr>
          <a:xfrm>
            <a:off x="714348" y="2214554"/>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008000"/>
                </a:solidFill>
              </a:rPr>
              <a:t>1</a:t>
            </a:r>
            <a:endParaRPr lang="en-US" sz="6600" b="1" dirty="0">
              <a:solidFill>
                <a:srgbClr val="008000"/>
              </a:solidFill>
            </a:endParaRPr>
          </a:p>
        </p:txBody>
      </p:sp>
      <p:sp>
        <p:nvSpPr>
          <p:cNvPr id="13" name="Oval 12"/>
          <p:cNvSpPr/>
          <p:nvPr/>
        </p:nvSpPr>
        <p:spPr>
          <a:xfrm>
            <a:off x="928662" y="5000636"/>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600" dirty="0">
                <a:solidFill>
                  <a:srgbClr val="002060"/>
                </a:solidFill>
              </a:rPr>
              <a:t>2</a:t>
            </a:r>
            <a:endParaRPr lang="en-US" sz="6600" dirty="0">
              <a:solidFill>
                <a:srgbClr val="002060"/>
              </a:solidFill>
            </a:endParaRPr>
          </a:p>
        </p:txBody>
      </p:sp>
    </p:spTree>
    <p:extLst>
      <p:ext uri="{BB962C8B-B14F-4D97-AF65-F5344CB8AC3E}">
        <p14:creationId xmlns:p14="http://schemas.microsoft.com/office/powerpoint/2010/main" xmlns="" val="23989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9163CDE7-0CDB-4AB4-A573-EBD219D4B538}"/>
                                            </p:graphicEl>
                                          </p:spTgt>
                                        </p:tgtEl>
                                        <p:attrNameLst>
                                          <p:attrName>style.visibility</p:attrName>
                                        </p:attrNameLst>
                                      </p:cBhvr>
                                      <p:to>
                                        <p:strVal val="visible"/>
                                      </p:to>
                                    </p:set>
                                    <p:animEffect transition="in" filter="wipe(up)">
                                      <p:cBhvr>
                                        <p:cTn id="7" dur="500"/>
                                        <p:tgtEl>
                                          <p:spTgt spid="6">
                                            <p:graphicEl>
                                              <a:dgm id="{9163CDE7-0CDB-4AB4-A573-EBD219D4B538}"/>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graphicEl>
                                              <a:dgm id="{0BCD33FA-4391-40B4-8244-FB328E7813EB}"/>
                                            </p:graphicEl>
                                          </p:spTgt>
                                        </p:tgtEl>
                                        <p:attrNameLst>
                                          <p:attrName>style.visibility</p:attrName>
                                        </p:attrNameLst>
                                      </p:cBhvr>
                                      <p:to>
                                        <p:strVal val="visible"/>
                                      </p:to>
                                    </p:set>
                                    <p:animEffect transition="in" filter="wipe(up)">
                                      <p:cBhvr>
                                        <p:cTn id="10" dur="500"/>
                                        <p:tgtEl>
                                          <p:spTgt spid="6">
                                            <p:graphicEl>
                                              <a:dgm id="{0BCD33FA-4391-40B4-8244-FB328E7813E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graphicEl>
                                              <a:dgm id="{3ABB16DC-B317-45FD-A2E4-497A46459F8C}"/>
                                            </p:graphicEl>
                                          </p:spTgt>
                                        </p:tgtEl>
                                        <p:attrNameLst>
                                          <p:attrName>style.visibility</p:attrName>
                                        </p:attrNameLst>
                                      </p:cBhvr>
                                      <p:to>
                                        <p:strVal val="visible"/>
                                      </p:to>
                                    </p:set>
                                    <p:animEffect transition="in" filter="wipe(up)">
                                      <p:cBhvr>
                                        <p:cTn id="13" dur="500"/>
                                        <p:tgtEl>
                                          <p:spTgt spid="6">
                                            <p:graphicEl>
                                              <a:dgm id="{3ABB16DC-B317-45FD-A2E4-497A46459F8C}"/>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6">
                                            <p:graphicEl>
                                              <a:dgm id="{DE7BFA34-7595-4F0E-8E38-D5B174038B54}"/>
                                            </p:graphicEl>
                                          </p:spTgt>
                                        </p:tgtEl>
                                        <p:attrNameLst>
                                          <p:attrName>style.visibility</p:attrName>
                                        </p:attrNameLst>
                                      </p:cBhvr>
                                      <p:to>
                                        <p:strVal val="visible"/>
                                      </p:to>
                                    </p:set>
                                    <p:animEffect transition="in" filter="wipe(up)">
                                      <p:cBhvr>
                                        <p:cTn id="18" dur="500"/>
                                        <p:tgtEl>
                                          <p:spTgt spid="6">
                                            <p:graphicEl>
                                              <a:dgm id="{DE7BFA34-7595-4F0E-8E38-D5B174038B54}"/>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graphicEl>
                                              <a:dgm id="{88A6BF26-702F-47AD-AAD2-719896A5093B}"/>
                                            </p:graphicEl>
                                          </p:spTgt>
                                        </p:tgtEl>
                                        <p:attrNameLst>
                                          <p:attrName>style.visibility</p:attrName>
                                        </p:attrNameLst>
                                      </p:cBhvr>
                                      <p:to>
                                        <p:strVal val="visible"/>
                                      </p:to>
                                    </p:set>
                                    <p:animEffect transition="in" filter="wipe(up)">
                                      <p:cBhvr>
                                        <p:cTn id="21" dur="500"/>
                                        <p:tgtEl>
                                          <p:spTgt spid="6">
                                            <p:graphicEl>
                                              <a:dgm id="{88A6BF26-702F-47AD-AAD2-719896A5093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298941985"/>
              </p:ext>
            </p:extLst>
          </p:nvPr>
        </p:nvGraphicFramePr>
        <p:xfrm>
          <a:off x="304800" y="928670"/>
          <a:ext cx="8696356"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228600" y="177800"/>
            <a:ext cx="8458201" cy="711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b="1" dirty="0" smtClean="0">
                <a:solidFill>
                  <a:schemeClr val="bg1"/>
                </a:solidFill>
              </a:rPr>
              <a:t>KEY CHALLENGES AHEAD </a:t>
            </a:r>
            <a:endParaRPr lang="en-US" b="1" dirty="0">
              <a:solidFill>
                <a:schemeClr val="bg1"/>
              </a:solidFill>
            </a:endParaRPr>
          </a:p>
        </p:txBody>
      </p:sp>
      <p:sp>
        <p:nvSpPr>
          <p:cNvPr id="8" name="Oval 7"/>
          <p:cNvSpPr/>
          <p:nvPr/>
        </p:nvSpPr>
        <p:spPr>
          <a:xfrm>
            <a:off x="501444" y="1462548"/>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1" name="Oval 10"/>
          <p:cNvSpPr/>
          <p:nvPr/>
        </p:nvSpPr>
        <p:spPr>
          <a:xfrm>
            <a:off x="785786" y="1785926"/>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600" b="1" dirty="0" smtClean="0">
                <a:solidFill>
                  <a:srgbClr val="008000"/>
                </a:solidFill>
              </a:rPr>
              <a:t>3</a:t>
            </a:r>
            <a:endParaRPr lang="en-US" sz="6600" b="1" dirty="0">
              <a:solidFill>
                <a:srgbClr val="008000"/>
              </a:solidFill>
            </a:endParaRPr>
          </a:p>
        </p:txBody>
      </p:sp>
      <p:sp>
        <p:nvSpPr>
          <p:cNvPr id="13" name="Oval 12"/>
          <p:cNvSpPr/>
          <p:nvPr/>
        </p:nvSpPr>
        <p:spPr>
          <a:xfrm>
            <a:off x="1000100" y="4786322"/>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000" dirty="0" smtClean="0">
                <a:solidFill>
                  <a:srgbClr val="002060"/>
                </a:solidFill>
              </a:rPr>
              <a:t>4</a:t>
            </a:r>
            <a:endParaRPr lang="en-US" sz="6000" dirty="0">
              <a:solidFill>
                <a:srgbClr val="002060"/>
              </a:solidFill>
            </a:endParaRPr>
          </a:p>
        </p:txBody>
      </p:sp>
    </p:spTree>
    <p:extLst>
      <p:ext uri="{BB962C8B-B14F-4D97-AF65-F5344CB8AC3E}">
        <p14:creationId xmlns:p14="http://schemas.microsoft.com/office/powerpoint/2010/main" xmlns="" val="23989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9163CDE7-0CDB-4AB4-A573-EBD219D4B538}"/>
                                            </p:graphicEl>
                                          </p:spTgt>
                                        </p:tgtEl>
                                        <p:attrNameLst>
                                          <p:attrName>style.visibility</p:attrName>
                                        </p:attrNameLst>
                                      </p:cBhvr>
                                      <p:to>
                                        <p:strVal val="visible"/>
                                      </p:to>
                                    </p:set>
                                    <p:animEffect transition="in" filter="wipe(up)">
                                      <p:cBhvr>
                                        <p:cTn id="7" dur="500"/>
                                        <p:tgtEl>
                                          <p:spTgt spid="6">
                                            <p:graphicEl>
                                              <a:dgm id="{9163CDE7-0CDB-4AB4-A573-EBD219D4B538}"/>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graphicEl>
                                              <a:dgm id="{0BCD33FA-4391-40B4-8244-FB328E7813EB}"/>
                                            </p:graphicEl>
                                          </p:spTgt>
                                        </p:tgtEl>
                                        <p:attrNameLst>
                                          <p:attrName>style.visibility</p:attrName>
                                        </p:attrNameLst>
                                      </p:cBhvr>
                                      <p:to>
                                        <p:strVal val="visible"/>
                                      </p:to>
                                    </p:set>
                                    <p:animEffect transition="in" filter="wipe(up)">
                                      <p:cBhvr>
                                        <p:cTn id="10" dur="500"/>
                                        <p:tgtEl>
                                          <p:spTgt spid="6">
                                            <p:graphicEl>
                                              <a:dgm id="{0BCD33FA-4391-40B4-8244-FB328E7813E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graphicEl>
                                              <a:dgm id="{3ABB16DC-B317-45FD-A2E4-497A46459F8C}"/>
                                            </p:graphicEl>
                                          </p:spTgt>
                                        </p:tgtEl>
                                        <p:attrNameLst>
                                          <p:attrName>style.visibility</p:attrName>
                                        </p:attrNameLst>
                                      </p:cBhvr>
                                      <p:to>
                                        <p:strVal val="visible"/>
                                      </p:to>
                                    </p:set>
                                    <p:animEffect transition="in" filter="wipe(up)">
                                      <p:cBhvr>
                                        <p:cTn id="13" dur="500"/>
                                        <p:tgtEl>
                                          <p:spTgt spid="6">
                                            <p:graphicEl>
                                              <a:dgm id="{3ABB16DC-B317-45FD-A2E4-497A46459F8C}"/>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6">
                                            <p:graphicEl>
                                              <a:dgm id="{DE7BFA34-7595-4F0E-8E38-D5B174038B54}"/>
                                            </p:graphicEl>
                                          </p:spTgt>
                                        </p:tgtEl>
                                        <p:attrNameLst>
                                          <p:attrName>style.visibility</p:attrName>
                                        </p:attrNameLst>
                                      </p:cBhvr>
                                      <p:to>
                                        <p:strVal val="visible"/>
                                      </p:to>
                                    </p:set>
                                    <p:animEffect transition="in" filter="wipe(up)">
                                      <p:cBhvr>
                                        <p:cTn id="18" dur="500"/>
                                        <p:tgtEl>
                                          <p:spTgt spid="6">
                                            <p:graphicEl>
                                              <a:dgm id="{DE7BFA34-7595-4F0E-8E38-D5B174038B54}"/>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graphicEl>
                                              <a:dgm id="{88A6BF26-702F-47AD-AAD2-719896A5093B}"/>
                                            </p:graphicEl>
                                          </p:spTgt>
                                        </p:tgtEl>
                                        <p:attrNameLst>
                                          <p:attrName>style.visibility</p:attrName>
                                        </p:attrNameLst>
                                      </p:cBhvr>
                                      <p:to>
                                        <p:strVal val="visible"/>
                                      </p:to>
                                    </p:set>
                                    <p:animEffect transition="in" filter="wipe(up)">
                                      <p:cBhvr>
                                        <p:cTn id="21" dur="500"/>
                                        <p:tgtEl>
                                          <p:spTgt spid="6">
                                            <p:graphicEl>
                                              <a:dgm id="{88A6BF26-702F-47AD-AAD2-719896A5093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511156"/>
          </a:xfrm>
        </p:spPr>
        <p:txBody>
          <a:bodyPr>
            <a:normAutofit/>
          </a:bodyPr>
          <a:lstStyle/>
          <a:p>
            <a:pPr algn="l"/>
            <a:r>
              <a:rPr lang="en-US" sz="2700" b="1" i="0" u="none" strike="noStrike" dirty="0" smtClean="0">
                <a:solidFill>
                  <a:srgbClr val="000000"/>
                </a:solidFill>
                <a:latin typeface="Tahoma"/>
              </a:rPr>
              <a:t>Action Plan for Kharif,2019</a:t>
            </a:r>
            <a:endParaRPr lang="en-US" dirty="0"/>
          </a:p>
        </p:txBody>
      </p:sp>
      <p:graphicFrame>
        <p:nvGraphicFramePr>
          <p:cNvPr id="4" name="Table 3"/>
          <p:cNvGraphicFramePr>
            <a:graphicFrameLocks noGrp="1"/>
          </p:cNvGraphicFramePr>
          <p:nvPr/>
        </p:nvGraphicFramePr>
        <p:xfrm>
          <a:off x="428596" y="500042"/>
          <a:ext cx="8143933" cy="5089361"/>
        </p:xfrm>
        <a:graphic>
          <a:graphicData uri="http://schemas.openxmlformats.org/drawingml/2006/table">
            <a:tbl>
              <a:tblPr>
                <a:tableStyleId>{284E427A-3D55-4303-BF80-6455036E1DE7}</a:tableStyleId>
              </a:tblPr>
              <a:tblGrid>
                <a:gridCol w="953399"/>
                <a:gridCol w="1817042"/>
                <a:gridCol w="1271032"/>
                <a:gridCol w="1426943"/>
                <a:gridCol w="1426943"/>
                <a:gridCol w="1248574"/>
              </a:tblGrid>
              <a:tr h="875741">
                <a:tc>
                  <a:txBody>
                    <a:bodyPr/>
                    <a:lstStyle/>
                    <a:p>
                      <a:pPr algn="ctr" fontAlgn="ctr"/>
                      <a:r>
                        <a:rPr lang="en-US" sz="1600" b="1" u="none" strike="noStrike" dirty="0"/>
                        <a:t>Scheme</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Crops</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Insurance Unit</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Indemnity level (%)</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Sum Insured/SOF 2019-20 (Rs/Ha)</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 of Farmers  Premium</a:t>
                      </a:r>
                      <a:endParaRPr lang="en-US" sz="1600" b="1" i="0" u="none" strike="noStrike" dirty="0">
                        <a:solidFill>
                          <a:srgbClr val="000000"/>
                        </a:solidFill>
                        <a:latin typeface="Tahoma"/>
                      </a:endParaRPr>
                    </a:p>
                  </a:txBody>
                  <a:tcPr marL="4020" marR="4020" marT="4020" marB="0" anchor="ctr"/>
                </a:tc>
              </a:tr>
              <a:tr h="221631">
                <a:tc rowSpan="14">
                  <a:txBody>
                    <a:bodyPr/>
                    <a:lstStyle/>
                    <a:p>
                      <a:pPr algn="ctr" fontAlgn="ctr"/>
                      <a:r>
                        <a:rPr lang="en-US" sz="1600" b="1" u="none" strike="noStrike" dirty="0"/>
                        <a:t>PMFBY</a:t>
                      </a:r>
                      <a:endParaRPr lang="en-US" sz="1600" b="1" i="0" u="none" strike="noStrike" dirty="0">
                        <a:solidFill>
                          <a:srgbClr val="000000"/>
                        </a:solidFill>
                        <a:latin typeface="Tahoma"/>
                      </a:endParaRPr>
                    </a:p>
                  </a:txBody>
                  <a:tcPr marL="4020" marR="4020" marT="4020" marB="0" anchor="ctr"/>
                </a:tc>
                <a:tc>
                  <a:txBody>
                    <a:bodyPr/>
                    <a:lstStyle/>
                    <a:p>
                      <a:pPr algn="l" fontAlgn="ctr"/>
                      <a:r>
                        <a:rPr lang="en-US" sz="1600" b="1" u="none" strike="noStrike" dirty="0"/>
                        <a:t>Rice </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VIU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82,500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err="1"/>
                        <a:t>Jowar</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DIU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25,000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a:t>Bajra</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MIU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25,000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err="1"/>
                        <a:t>Redgram</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MIU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40,000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Sunflower</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MIU</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35,000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a:t>Chilly (I)</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a:t>DIU</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2,00,000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Chilly(UI)</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DIU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2,00,000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Cotton (I)</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DIU</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a:t>80%</a:t>
                      </a:r>
                      <a:endParaRPr lang="en-US" sz="1600" b="1" i="0" u="none" strike="noStrike">
                        <a:solidFill>
                          <a:srgbClr val="000000"/>
                        </a:solidFill>
                        <a:latin typeface="Tahoma"/>
                      </a:endParaRPr>
                    </a:p>
                  </a:txBody>
                  <a:tcPr marL="4020" marR="4020" marT="4020" marB="0" anchor="ctr"/>
                </a:tc>
                <a:tc>
                  <a:txBody>
                    <a:bodyPr/>
                    <a:lstStyle/>
                    <a:p>
                      <a:pPr algn="r" fontAlgn="ctr"/>
                      <a:r>
                        <a:rPr lang="en-US" sz="1600" b="1" u="none" strike="noStrike" dirty="0"/>
                        <a:t>1,25,000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Castor</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DIU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80%</a:t>
                      </a:r>
                      <a:endParaRPr lang="en-US" sz="1600" b="1" i="0" u="none" strike="noStrike">
                        <a:solidFill>
                          <a:srgbClr val="000000"/>
                        </a:solidFill>
                        <a:latin typeface="Tahoma"/>
                      </a:endParaRPr>
                    </a:p>
                  </a:txBody>
                  <a:tcPr marL="4020" marR="4020" marT="4020" marB="0" anchor="ctr"/>
                </a:tc>
                <a:tc>
                  <a:txBody>
                    <a:bodyPr/>
                    <a:lstStyle/>
                    <a:p>
                      <a:pPr algn="r" fontAlgn="ctr"/>
                      <a:r>
                        <a:rPr lang="en-US" sz="1600" b="1" u="none" strike="noStrike" dirty="0"/>
                        <a:t>32,500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Sugarcane (P)</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DIU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90%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1,62,500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Sugarcane ®</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DIU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90%</a:t>
                      </a:r>
                      <a:endParaRPr lang="en-US" sz="1600" b="1" i="0" u="none" strike="noStrike">
                        <a:solidFill>
                          <a:srgbClr val="000000"/>
                        </a:solidFill>
                        <a:latin typeface="Tahoma"/>
                      </a:endParaRPr>
                    </a:p>
                  </a:txBody>
                  <a:tcPr marL="4020" marR="4020" marT="4020" marB="0" anchor="ctr"/>
                </a:tc>
                <a:tc>
                  <a:txBody>
                    <a:bodyPr/>
                    <a:lstStyle/>
                    <a:p>
                      <a:pPr algn="r" fontAlgn="ctr"/>
                      <a:r>
                        <a:rPr lang="en-US" sz="1600" b="1" u="none" strike="noStrike" dirty="0"/>
                        <a:t>1,37,500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err="1"/>
                        <a:t>Korra</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MIU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22,500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Onion</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DIU</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75,000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Maize (MIU)</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MIU</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80%</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dirty="0"/>
                        <a:t>75,000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rowSpan="3">
                  <a:txBody>
                    <a:bodyPr/>
                    <a:lstStyle/>
                    <a:p>
                      <a:pPr algn="ctr" fontAlgn="ctr"/>
                      <a:r>
                        <a:rPr lang="en-US" sz="1600" b="1" u="none" strike="noStrike" dirty="0"/>
                        <a:t>RWBCIS</a:t>
                      </a:r>
                      <a:endParaRPr lang="en-US" sz="1600" b="1" i="0" u="none" strike="noStrike" dirty="0">
                        <a:solidFill>
                          <a:srgbClr val="000000"/>
                        </a:solidFill>
                        <a:latin typeface="Tahoma"/>
                      </a:endParaRPr>
                    </a:p>
                  </a:txBody>
                  <a:tcPr marL="4020" marR="4020" marT="4020" marB="0" anchor="ctr"/>
                </a:tc>
                <a:tc>
                  <a:txBody>
                    <a:bodyPr/>
                    <a:lstStyle/>
                    <a:p>
                      <a:pPr algn="l" fontAlgn="ctr"/>
                      <a:r>
                        <a:rPr lang="en-US" sz="1600" b="1" u="none" strike="noStrike" dirty="0"/>
                        <a:t>Groundnut</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MIU</a:t>
                      </a:r>
                      <a:endParaRPr lang="en-US" sz="1600" b="1" i="0" u="none" strike="noStrike">
                        <a:solidFill>
                          <a:srgbClr val="000000"/>
                        </a:solidFill>
                        <a:latin typeface="Tahoma"/>
                      </a:endParaRPr>
                    </a:p>
                  </a:txBody>
                  <a:tcPr marL="4020" marR="4020" marT="4020" marB="0" anchor="ctr"/>
                </a:tc>
                <a:tc rowSpan="3">
                  <a:txBody>
                    <a:bodyPr/>
                    <a:lstStyle/>
                    <a:p>
                      <a:pPr algn="ctr" fontAlgn="ctr"/>
                      <a:r>
                        <a:rPr lang="en-US" sz="1600" b="1" u="none" strike="noStrike" dirty="0"/>
                        <a:t>Weather based</a:t>
                      </a:r>
                      <a:endParaRPr lang="en-US" sz="1600" b="1" i="0" u="none" strike="noStrike" dirty="0">
                        <a:solidFill>
                          <a:srgbClr val="000000"/>
                        </a:solidFill>
                        <a:latin typeface="Tahoma"/>
                      </a:endParaRPr>
                    </a:p>
                  </a:txBody>
                  <a:tcPr marL="4020" marR="4020" marT="4020" marB="0" anchor="ctr"/>
                </a:tc>
                <a:tc>
                  <a:txBody>
                    <a:bodyPr/>
                    <a:lstStyle/>
                    <a:p>
                      <a:pPr algn="r" fontAlgn="ctr"/>
                      <a:r>
                        <a:rPr lang="en-US" sz="1600" b="1" u="none" strike="noStrike"/>
                        <a:t>50,000</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2%</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Tomato</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MIU</a:t>
                      </a:r>
                      <a:endParaRPr lang="en-US" sz="1600" b="1" i="0" u="none" strike="noStrike">
                        <a:solidFill>
                          <a:srgbClr val="000000"/>
                        </a:solidFill>
                        <a:latin typeface="Tahoma"/>
                      </a:endParaRPr>
                    </a:p>
                  </a:txBody>
                  <a:tcPr marL="4020" marR="4020" marT="4020" marB="0" anchor="ctr"/>
                </a:tc>
                <a:tc vMerge="1">
                  <a:txBody>
                    <a:bodyPr/>
                    <a:lstStyle/>
                    <a:p>
                      <a:endParaRPr lang="en-US"/>
                    </a:p>
                  </a:txBody>
                  <a:tcPr/>
                </a:tc>
                <a:tc>
                  <a:txBody>
                    <a:bodyPr/>
                    <a:lstStyle/>
                    <a:p>
                      <a:pPr algn="r" fontAlgn="ctr"/>
                      <a:r>
                        <a:rPr lang="en-US" sz="1600" b="1" u="none" strike="noStrike" dirty="0"/>
                        <a:t>75,000</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r h="221631">
                <a:tc vMerge="1">
                  <a:txBody>
                    <a:bodyPr/>
                    <a:lstStyle/>
                    <a:p>
                      <a:endParaRPr lang="en-US"/>
                    </a:p>
                  </a:txBody>
                  <a:tcPr/>
                </a:tc>
                <a:tc>
                  <a:txBody>
                    <a:bodyPr/>
                    <a:lstStyle/>
                    <a:p>
                      <a:pPr algn="l" fontAlgn="ctr"/>
                      <a:r>
                        <a:rPr lang="en-US" sz="1600" b="1" u="none" strike="noStrike" dirty="0"/>
                        <a:t>Cotton (UI)</a:t>
                      </a:r>
                      <a:endParaRPr lang="en-US" sz="1600" b="1" i="0" u="none" strike="noStrike" dirty="0">
                        <a:solidFill>
                          <a:srgbClr val="000000"/>
                        </a:solidFill>
                        <a:latin typeface="Tahoma"/>
                      </a:endParaRPr>
                    </a:p>
                  </a:txBody>
                  <a:tcPr marL="4020" marR="4020" marT="4020" marB="0" anchor="ctr"/>
                </a:tc>
                <a:tc>
                  <a:txBody>
                    <a:bodyPr/>
                    <a:lstStyle/>
                    <a:p>
                      <a:pPr algn="ctr" fontAlgn="ctr"/>
                      <a:r>
                        <a:rPr lang="en-US" sz="1600" b="1" u="none" strike="noStrike"/>
                        <a:t>MIU</a:t>
                      </a:r>
                      <a:endParaRPr lang="en-US" sz="1600" b="1" i="0" u="none" strike="noStrike">
                        <a:solidFill>
                          <a:srgbClr val="000000"/>
                        </a:solidFill>
                        <a:latin typeface="Tahoma"/>
                      </a:endParaRPr>
                    </a:p>
                  </a:txBody>
                  <a:tcPr marL="4020" marR="4020" marT="4020" marB="0" anchor="ctr"/>
                </a:tc>
                <a:tc vMerge="1">
                  <a:txBody>
                    <a:bodyPr/>
                    <a:lstStyle/>
                    <a:p>
                      <a:endParaRPr lang="en-US"/>
                    </a:p>
                  </a:txBody>
                  <a:tcPr/>
                </a:tc>
                <a:tc>
                  <a:txBody>
                    <a:bodyPr/>
                    <a:lstStyle/>
                    <a:p>
                      <a:pPr algn="r" fontAlgn="ctr"/>
                      <a:r>
                        <a:rPr lang="en-US" sz="1600" b="1" u="none" strike="noStrike"/>
                        <a:t>90,000</a:t>
                      </a:r>
                      <a:endParaRPr lang="en-US" sz="1600" b="1" i="0" u="none" strike="noStrike">
                        <a:solidFill>
                          <a:srgbClr val="000000"/>
                        </a:solidFill>
                        <a:latin typeface="Tahoma"/>
                      </a:endParaRPr>
                    </a:p>
                  </a:txBody>
                  <a:tcPr marL="4020" marR="4020" marT="4020" marB="0" anchor="ctr"/>
                </a:tc>
                <a:tc>
                  <a:txBody>
                    <a:bodyPr/>
                    <a:lstStyle/>
                    <a:p>
                      <a:pPr algn="ctr" fontAlgn="ctr"/>
                      <a:r>
                        <a:rPr lang="en-US" sz="1600" b="1" u="none" strike="noStrike" dirty="0"/>
                        <a:t>5%</a:t>
                      </a:r>
                      <a:endParaRPr lang="en-US" sz="1600" b="1" i="0" u="none" strike="noStrike" dirty="0">
                        <a:solidFill>
                          <a:srgbClr val="000000"/>
                        </a:solidFill>
                        <a:latin typeface="Tahoma"/>
                      </a:endParaRPr>
                    </a:p>
                  </a:txBody>
                  <a:tcPr marL="4020" marR="4020" marT="4020" marB="0" anchor="ctr"/>
                </a:tc>
              </a:tr>
            </a:tbl>
          </a:graphicData>
        </a:graphic>
      </p:graphicFrame>
      <p:sp>
        <p:nvSpPr>
          <p:cNvPr id="15361" name="Rectangle 1"/>
          <p:cNvSpPr>
            <a:spLocks noChangeArrowheads="1"/>
          </p:cNvSpPr>
          <p:nvPr/>
        </p:nvSpPr>
        <p:spPr bwMode="auto">
          <a:xfrm>
            <a:off x="428596" y="5643578"/>
            <a:ext cx="842968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600" b="1" i="0" u="none" strike="noStrike" cap="none" normalizeH="0" baseline="0" dirty="0" smtClean="0">
                <a:ln>
                  <a:noFill/>
                </a:ln>
                <a:solidFill>
                  <a:srgbClr val="000000"/>
                </a:solidFill>
                <a:effectLst/>
                <a:latin typeface="Tahoma" pitchFamily="34" charset="0"/>
                <a:ea typeface="Tahoma" pitchFamily="34" charset="0"/>
                <a:cs typeface="Tahoma" pitchFamily="34" charset="0"/>
              </a:rPr>
              <a:t>Enrollment period starts from 01-04-2019 for all crops. For Rice Crop, cutoff date ends with 21-08-19 and for other crops 31-07-2019</a:t>
            </a:r>
            <a:r>
              <a:rPr kumimoji="0" lang="en-US" sz="1600" b="1" i="0" u="none" strike="noStrike" cap="none" normalizeH="0" dirty="0" smtClean="0">
                <a:ln>
                  <a:noFill/>
                </a:ln>
                <a:solidFill>
                  <a:srgbClr val="000000"/>
                </a:solidFill>
                <a:effectLst/>
                <a:latin typeface="Tahoma" pitchFamily="34" charset="0"/>
                <a:ea typeface="Tahoma" pitchFamily="34" charset="0"/>
                <a:cs typeface="Tahoma" pitchFamily="34" charset="0"/>
              </a:rPr>
              <a:t> </a:t>
            </a:r>
            <a:r>
              <a:rPr lang="en-US" sz="1600" b="1" dirty="0" smtClean="0">
                <a:solidFill>
                  <a:srgbClr val="000000"/>
                </a:solidFill>
                <a:latin typeface="Tahoma" pitchFamily="34" charset="0"/>
                <a:ea typeface="Tahoma" pitchFamily="34" charset="0"/>
                <a:cs typeface="Tahoma" pitchFamily="34" charset="0"/>
              </a:rPr>
              <a:t>under PMFBY. </a:t>
            </a:r>
          </a:p>
          <a:p>
            <a:pPr lvl="0" algn="just" fontAlgn="base">
              <a:spcBef>
                <a:spcPct val="0"/>
              </a:spcBef>
              <a:spcAft>
                <a:spcPct val="0"/>
              </a:spcAft>
            </a:pPr>
            <a:r>
              <a:rPr lang="en-US" sz="1600" b="1" dirty="0" smtClean="0">
                <a:latin typeface="Tahoma" pitchFamily="34" charset="0"/>
                <a:ea typeface="Tahoma" pitchFamily="34" charset="0"/>
                <a:cs typeface="Tahoma" pitchFamily="34" charset="0"/>
              </a:rPr>
              <a:t>For Groundnut, Cotton UI  Crops </a:t>
            </a:r>
            <a:r>
              <a:rPr lang="en-US" sz="1600" b="1" dirty="0">
                <a:latin typeface="Tahoma" pitchFamily="34" charset="0"/>
                <a:ea typeface="Tahoma" pitchFamily="34" charset="0"/>
                <a:cs typeface="Tahoma" pitchFamily="34" charset="0"/>
              </a:rPr>
              <a:t>cutoff date </a:t>
            </a:r>
            <a:r>
              <a:rPr lang="en-US" sz="1600" b="1" dirty="0" smtClean="0">
                <a:latin typeface="Tahoma" pitchFamily="34" charset="0"/>
                <a:ea typeface="Tahoma" pitchFamily="34" charset="0"/>
                <a:cs typeface="Tahoma" pitchFamily="34" charset="0"/>
              </a:rPr>
              <a:t>ends with 15-07-2019 </a:t>
            </a:r>
            <a:r>
              <a:rPr lang="en-US" sz="1600" b="1" dirty="0">
                <a:latin typeface="Tahoma" pitchFamily="34" charset="0"/>
                <a:ea typeface="Tahoma" pitchFamily="34" charset="0"/>
                <a:cs typeface="Tahoma" pitchFamily="34" charset="0"/>
              </a:rPr>
              <a:t>and for Tomato </a:t>
            </a:r>
            <a:r>
              <a:rPr lang="en-US" sz="1600" b="1" dirty="0" smtClean="0">
                <a:latin typeface="Tahoma" pitchFamily="34" charset="0"/>
                <a:ea typeface="Tahoma" pitchFamily="34" charset="0"/>
                <a:cs typeface="Tahoma" pitchFamily="34" charset="0"/>
              </a:rPr>
              <a:t>09-08-2019 under RWBCIS.</a:t>
            </a:r>
            <a:endParaRPr kumimoji="0" lang="en-US" sz="16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298941985"/>
              </p:ext>
            </p:extLst>
          </p:nvPr>
        </p:nvGraphicFramePr>
        <p:xfrm>
          <a:off x="285720" y="1071522"/>
          <a:ext cx="8696356"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228600" y="177800"/>
            <a:ext cx="8458201" cy="711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3600" b="1" dirty="0" smtClean="0">
                <a:solidFill>
                  <a:schemeClr val="bg1"/>
                </a:solidFill>
              </a:rPr>
              <a:t>STATUS OF NOTIFICATION FOR 2019-20</a:t>
            </a:r>
            <a:endParaRPr lang="en-US" sz="3600" b="1" dirty="0">
              <a:solidFill>
                <a:schemeClr val="bg1"/>
              </a:solidFill>
            </a:endParaRPr>
          </a:p>
        </p:txBody>
      </p:sp>
      <p:sp>
        <p:nvSpPr>
          <p:cNvPr id="8" name="Oval 7"/>
          <p:cNvSpPr/>
          <p:nvPr/>
        </p:nvSpPr>
        <p:spPr>
          <a:xfrm>
            <a:off x="501444" y="1462548"/>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1" name="Oval 10"/>
          <p:cNvSpPr/>
          <p:nvPr/>
        </p:nvSpPr>
        <p:spPr>
          <a:xfrm>
            <a:off x="785786" y="1785926"/>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rgbClr val="008000"/>
                </a:solidFill>
              </a:rPr>
              <a:t>1</a:t>
            </a:r>
            <a:endParaRPr lang="en-US" b="1" dirty="0">
              <a:solidFill>
                <a:srgbClr val="008000"/>
              </a:solidFill>
            </a:endParaRPr>
          </a:p>
        </p:txBody>
      </p:sp>
      <p:sp>
        <p:nvSpPr>
          <p:cNvPr id="13" name="Oval 12"/>
          <p:cNvSpPr/>
          <p:nvPr/>
        </p:nvSpPr>
        <p:spPr>
          <a:xfrm>
            <a:off x="1071538" y="4786322"/>
            <a:ext cx="609600" cy="5642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rgbClr val="002060"/>
                </a:solidFill>
              </a:rPr>
              <a:t>4</a:t>
            </a:r>
            <a:endParaRPr lang="en-US" dirty="0">
              <a:solidFill>
                <a:srgbClr val="002060"/>
              </a:solidFill>
            </a:endParaRPr>
          </a:p>
        </p:txBody>
      </p:sp>
      <p:graphicFrame>
        <p:nvGraphicFramePr>
          <p:cNvPr id="7" name="Table 6"/>
          <p:cNvGraphicFramePr>
            <a:graphicFrameLocks noGrp="1"/>
          </p:cNvGraphicFramePr>
          <p:nvPr/>
        </p:nvGraphicFramePr>
        <p:xfrm>
          <a:off x="1357290" y="3357562"/>
          <a:ext cx="7358114" cy="3129280"/>
        </p:xfrm>
        <a:graphic>
          <a:graphicData uri="http://schemas.openxmlformats.org/drawingml/2006/table">
            <a:tbl>
              <a:tblPr firstRow="1" bandRow="1">
                <a:tableStyleId>{5C22544A-7EE6-4342-B048-85BDC9FD1C3A}</a:tableStyleId>
              </a:tblPr>
              <a:tblGrid>
                <a:gridCol w="1279672"/>
                <a:gridCol w="1251937"/>
                <a:gridCol w="4826505"/>
              </a:tblGrid>
              <a:tr h="370840">
                <a:tc>
                  <a:txBody>
                    <a:bodyPr/>
                    <a:lstStyle/>
                    <a:p>
                      <a:pPr algn="ctr">
                        <a:spcAft>
                          <a:spcPts val="0"/>
                        </a:spcAft>
                      </a:pPr>
                      <a:r>
                        <a:rPr lang="en-US" sz="1800" b="1" dirty="0">
                          <a:solidFill>
                            <a:srgbClr val="000000"/>
                          </a:solidFill>
                          <a:latin typeface="Tahoma"/>
                          <a:ea typeface="Times New Roman"/>
                          <a:cs typeface="Times New Roman"/>
                        </a:rPr>
                        <a:t>Scheme</a:t>
                      </a:r>
                      <a:endParaRPr lang="en-US" sz="1800" b="1" dirty="0">
                        <a:latin typeface="Times New Roman"/>
                        <a:ea typeface="Times New Roman"/>
                        <a:cs typeface="Times New Roman"/>
                      </a:endParaRPr>
                    </a:p>
                  </a:txBody>
                  <a:tcPr marL="68580" marR="68580" marT="0" marB="0" anchor="ctr"/>
                </a:tc>
                <a:tc>
                  <a:txBody>
                    <a:bodyPr/>
                    <a:lstStyle/>
                    <a:p>
                      <a:pPr algn="ctr">
                        <a:spcAft>
                          <a:spcPts val="0"/>
                        </a:spcAft>
                      </a:pPr>
                      <a:r>
                        <a:rPr lang="en-US" sz="1800" b="1" dirty="0">
                          <a:solidFill>
                            <a:srgbClr val="000000"/>
                          </a:solidFill>
                          <a:latin typeface="Tahoma"/>
                          <a:ea typeface="Times New Roman"/>
                          <a:cs typeface="Times New Roman"/>
                        </a:rPr>
                        <a:t>Cluster No</a:t>
                      </a:r>
                      <a:endParaRPr lang="en-US" sz="1800" b="1" dirty="0">
                        <a:latin typeface="Times New Roman"/>
                        <a:ea typeface="Times New Roman"/>
                        <a:cs typeface="Times New Roman"/>
                      </a:endParaRPr>
                    </a:p>
                  </a:txBody>
                  <a:tcPr marL="68580" marR="68580" marT="0" marB="0" anchor="ctr"/>
                </a:tc>
                <a:tc>
                  <a:txBody>
                    <a:bodyPr/>
                    <a:lstStyle/>
                    <a:p>
                      <a:pPr algn="ctr">
                        <a:spcAft>
                          <a:spcPts val="0"/>
                        </a:spcAft>
                      </a:pPr>
                      <a:r>
                        <a:rPr lang="en-US" sz="1800" b="1">
                          <a:solidFill>
                            <a:srgbClr val="000000"/>
                          </a:solidFill>
                          <a:latin typeface="Tahoma"/>
                          <a:ea typeface="Times New Roman"/>
                          <a:cs typeface="Times New Roman"/>
                        </a:rPr>
                        <a:t>Districts covered</a:t>
                      </a:r>
                      <a:endParaRPr lang="en-US" sz="1800" b="1">
                        <a:latin typeface="Times New Roman"/>
                        <a:ea typeface="Times New Roman"/>
                        <a:cs typeface="Times New Roman"/>
                      </a:endParaRPr>
                    </a:p>
                  </a:txBody>
                  <a:tcPr marL="68580" marR="68580" marT="0" marB="0" anchor="ctr"/>
                </a:tc>
              </a:tr>
              <a:tr h="370840">
                <a:tc rowSpan="4">
                  <a:txBody>
                    <a:bodyPr/>
                    <a:lstStyle/>
                    <a:p>
                      <a:pPr>
                        <a:spcAft>
                          <a:spcPts val="0"/>
                        </a:spcAft>
                      </a:pPr>
                      <a:r>
                        <a:rPr lang="en-US" sz="1800" b="1" dirty="0">
                          <a:solidFill>
                            <a:srgbClr val="000000"/>
                          </a:solidFill>
                          <a:latin typeface="Tahoma"/>
                          <a:ea typeface="Times New Roman"/>
                          <a:cs typeface="Times New Roman"/>
                        </a:rPr>
                        <a:t>PMFBY</a:t>
                      </a:r>
                      <a:endParaRPr lang="en-US" sz="1800" b="1" dirty="0">
                        <a:latin typeface="Times New Roman"/>
                        <a:ea typeface="Times New Roman"/>
                        <a:cs typeface="Times New Roman"/>
                      </a:endParaRPr>
                    </a:p>
                  </a:txBody>
                  <a:tcPr marL="68580" marR="68580" marT="0" marB="0" anchor="ctr"/>
                </a:tc>
                <a:tc>
                  <a:txBody>
                    <a:bodyPr/>
                    <a:lstStyle/>
                    <a:p>
                      <a:pPr algn="ctr">
                        <a:spcAft>
                          <a:spcPts val="0"/>
                        </a:spcAft>
                      </a:pPr>
                      <a:r>
                        <a:rPr lang="en-US" sz="1800" b="1" dirty="0">
                          <a:solidFill>
                            <a:srgbClr val="000000"/>
                          </a:solidFill>
                          <a:latin typeface="Tahoma"/>
                          <a:ea typeface="Times New Roman"/>
                          <a:cs typeface="Times New Roman"/>
                        </a:rPr>
                        <a:t>I</a:t>
                      </a:r>
                      <a:endParaRPr lang="en-US" sz="1800" b="1" dirty="0">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West Godavari, </a:t>
                      </a:r>
                      <a:r>
                        <a:rPr lang="en-US" sz="1800" b="1" dirty="0" err="1">
                          <a:solidFill>
                            <a:srgbClr val="000000"/>
                          </a:solidFill>
                          <a:latin typeface="Tahoma"/>
                          <a:ea typeface="Times New Roman"/>
                          <a:cs typeface="Times New Roman"/>
                        </a:rPr>
                        <a:t>Prakasam</a:t>
                      </a:r>
                      <a:r>
                        <a:rPr lang="en-US" sz="1800" b="1" dirty="0">
                          <a:solidFill>
                            <a:srgbClr val="000000"/>
                          </a:solidFill>
                          <a:latin typeface="Tahoma"/>
                          <a:ea typeface="Times New Roman"/>
                          <a:cs typeface="Times New Roman"/>
                        </a:rPr>
                        <a:t>, Kurnool</a:t>
                      </a:r>
                      <a:endParaRPr lang="en-US" sz="1800" b="1" dirty="0">
                        <a:latin typeface="Times New Roman"/>
                        <a:ea typeface="Times New Roman"/>
                        <a:cs typeface="Times New Roman"/>
                      </a:endParaRPr>
                    </a:p>
                  </a:txBody>
                  <a:tcPr marL="68580" marR="68580" marT="0" marB="0" anchor="ctr"/>
                </a:tc>
              </a:tr>
              <a:tr h="370840">
                <a:tc vMerge="1">
                  <a:txBody>
                    <a:bodyPr/>
                    <a:lstStyle/>
                    <a:p>
                      <a:endParaRPr lang="en-US"/>
                    </a:p>
                  </a:txBody>
                  <a:tcPr/>
                </a:tc>
                <a:tc>
                  <a:txBody>
                    <a:bodyPr/>
                    <a:lstStyle/>
                    <a:p>
                      <a:pPr algn="ctr">
                        <a:spcAft>
                          <a:spcPts val="0"/>
                        </a:spcAft>
                      </a:pPr>
                      <a:r>
                        <a:rPr lang="en-US" sz="1800" b="1">
                          <a:solidFill>
                            <a:srgbClr val="000000"/>
                          </a:solidFill>
                          <a:latin typeface="Tahoma"/>
                          <a:ea typeface="Times New Roman"/>
                          <a:cs typeface="Times New Roman"/>
                        </a:rPr>
                        <a:t>II</a:t>
                      </a:r>
                      <a:endParaRPr lang="en-US" sz="1800" b="1">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Visakhapatnam, SPS Nellore, </a:t>
                      </a:r>
                      <a:endParaRPr lang="en-US" sz="1800" b="1" dirty="0" smtClean="0">
                        <a:solidFill>
                          <a:srgbClr val="000000"/>
                        </a:solidFill>
                        <a:latin typeface="Tahoma"/>
                        <a:ea typeface="Times New Roman"/>
                        <a:cs typeface="Times New Roman"/>
                      </a:endParaRPr>
                    </a:p>
                    <a:p>
                      <a:pPr>
                        <a:spcAft>
                          <a:spcPts val="0"/>
                        </a:spcAft>
                      </a:pPr>
                      <a:r>
                        <a:rPr lang="en-US" sz="1800" b="1" dirty="0" smtClean="0">
                          <a:solidFill>
                            <a:srgbClr val="000000"/>
                          </a:solidFill>
                          <a:latin typeface="Tahoma"/>
                          <a:ea typeface="Times New Roman"/>
                          <a:cs typeface="Times New Roman"/>
                        </a:rPr>
                        <a:t>YSR </a:t>
                      </a:r>
                      <a:r>
                        <a:rPr lang="en-US" sz="1800" b="1" dirty="0">
                          <a:solidFill>
                            <a:srgbClr val="000000"/>
                          </a:solidFill>
                          <a:latin typeface="Tahoma"/>
                          <a:ea typeface="Times New Roman"/>
                          <a:cs typeface="Times New Roman"/>
                        </a:rPr>
                        <a:t>Kadapa</a:t>
                      </a:r>
                      <a:endParaRPr lang="en-US" sz="1800" b="1" dirty="0">
                        <a:latin typeface="Times New Roman"/>
                        <a:ea typeface="Times New Roman"/>
                        <a:cs typeface="Times New Roman"/>
                      </a:endParaRPr>
                    </a:p>
                  </a:txBody>
                  <a:tcPr marL="68580" marR="68580" marT="0" marB="0" anchor="ctr"/>
                </a:tc>
              </a:tr>
              <a:tr h="370840">
                <a:tc vMerge="1">
                  <a:txBody>
                    <a:bodyPr/>
                    <a:lstStyle/>
                    <a:p>
                      <a:endParaRPr lang="en-US"/>
                    </a:p>
                  </a:txBody>
                  <a:tcPr/>
                </a:tc>
                <a:tc>
                  <a:txBody>
                    <a:bodyPr/>
                    <a:lstStyle/>
                    <a:p>
                      <a:pPr algn="ctr">
                        <a:spcAft>
                          <a:spcPts val="0"/>
                        </a:spcAft>
                      </a:pPr>
                      <a:r>
                        <a:rPr lang="en-US" sz="1800" b="1">
                          <a:solidFill>
                            <a:srgbClr val="000000"/>
                          </a:solidFill>
                          <a:latin typeface="Tahoma"/>
                          <a:ea typeface="Times New Roman"/>
                          <a:cs typeface="Times New Roman"/>
                        </a:rPr>
                        <a:t>III</a:t>
                      </a:r>
                      <a:endParaRPr lang="en-US" sz="1800" b="1">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Vijayanagaram, East Godavari, Guntur, Anantapuram</a:t>
                      </a:r>
                      <a:endParaRPr lang="en-US" sz="1800" b="1" dirty="0">
                        <a:latin typeface="Times New Roman"/>
                        <a:ea typeface="Times New Roman"/>
                        <a:cs typeface="Times New Roman"/>
                      </a:endParaRPr>
                    </a:p>
                  </a:txBody>
                  <a:tcPr marL="68580" marR="68580" marT="0" marB="0" anchor="ctr"/>
                </a:tc>
              </a:tr>
              <a:tr h="370840">
                <a:tc vMerge="1">
                  <a:txBody>
                    <a:bodyPr/>
                    <a:lstStyle/>
                    <a:p>
                      <a:endParaRPr lang="en-US"/>
                    </a:p>
                  </a:txBody>
                  <a:tcPr/>
                </a:tc>
                <a:tc>
                  <a:txBody>
                    <a:bodyPr/>
                    <a:lstStyle/>
                    <a:p>
                      <a:pPr algn="ctr">
                        <a:spcAft>
                          <a:spcPts val="0"/>
                        </a:spcAft>
                      </a:pPr>
                      <a:r>
                        <a:rPr lang="en-US" sz="1800" b="1">
                          <a:solidFill>
                            <a:srgbClr val="000000"/>
                          </a:solidFill>
                          <a:latin typeface="Tahoma"/>
                          <a:ea typeface="Times New Roman"/>
                          <a:cs typeface="Times New Roman"/>
                        </a:rPr>
                        <a:t>IV</a:t>
                      </a:r>
                      <a:endParaRPr lang="en-US" sz="1800" b="1">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Srikakulam, Krishna, </a:t>
                      </a:r>
                      <a:r>
                        <a:rPr lang="en-US" sz="1800" b="1" dirty="0" err="1">
                          <a:solidFill>
                            <a:srgbClr val="000000"/>
                          </a:solidFill>
                          <a:latin typeface="Tahoma"/>
                          <a:ea typeface="Times New Roman"/>
                          <a:cs typeface="Times New Roman"/>
                        </a:rPr>
                        <a:t>Chittor</a:t>
                      </a:r>
                      <a:endParaRPr lang="en-US" sz="1800" b="1" dirty="0">
                        <a:latin typeface="Times New Roman"/>
                        <a:ea typeface="Times New Roman"/>
                        <a:cs typeface="Times New Roman"/>
                      </a:endParaRPr>
                    </a:p>
                  </a:txBody>
                  <a:tcPr marL="68580" marR="68580" marT="0" marB="0" anchor="ctr"/>
                </a:tc>
              </a:tr>
              <a:tr h="370840">
                <a:tc rowSpan="2">
                  <a:txBody>
                    <a:bodyPr/>
                    <a:lstStyle/>
                    <a:p>
                      <a:pPr>
                        <a:spcAft>
                          <a:spcPts val="0"/>
                        </a:spcAft>
                      </a:pPr>
                      <a:r>
                        <a:rPr lang="en-US" sz="1800" b="1">
                          <a:solidFill>
                            <a:srgbClr val="000000"/>
                          </a:solidFill>
                          <a:latin typeface="Tahoma"/>
                          <a:ea typeface="Times New Roman"/>
                          <a:cs typeface="Times New Roman"/>
                        </a:rPr>
                        <a:t>RWBCIS</a:t>
                      </a:r>
                      <a:endParaRPr lang="en-US" sz="1800" b="1">
                        <a:latin typeface="Times New Roman"/>
                        <a:ea typeface="Times New Roman"/>
                        <a:cs typeface="Times New Roman"/>
                      </a:endParaRPr>
                    </a:p>
                  </a:txBody>
                  <a:tcPr marL="68580" marR="68580" marT="0" marB="0" anchor="ctr"/>
                </a:tc>
                <a:tc>
                  <a:txBody>
                    <a:bodyPr/>
                    <a:lstStyle/>
                    <a:p>
                      <a:pPr algn="ctr">
                        <a:spcAft>
                          <a:spcPts val="0"/>
                        </a:spcAft>
                      </a:pPr>
                      <a:r>
                        <a:rPr lang="en-US" sz="1800" b="1">
                          <a:solidFill>
                            <a:srgbClr val="000000"/>
                          </a:solidFill>
                          <a:latin typeface="Tahoma"/>
                          <a:ea typeface="Times New Roman"/>
                          <a:cs typeface="Times New Roman"/>
                        </a:rPr>
                        <a:t>I</a:t>
                      </a:r>
                      <a:endParaRPr lang="en-US" sz="1800" b="1">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Anantapuram</a:t>
                      </a:r>
                      <a:endParaRPr lang="en-US" sz="1800" b="1" dirty="0">
                        <a:latin typeface="Times New Roman"/>
                        <a:ea typeface="Times New Roman"/>
                        <a:cs typeface="Times New Roman"/>
                      </a:endParaRPr>
                    </a:p>
                  </a:txBody>
                  <a:tcPr marL="68580" marR="68580" marT="0" marB="0" anchor="ctr"/>
                </a:tc>
              </a:tr>
              <a:tr h="370840">
                <a:tc vMerge="1">
                  <a:txBody>
                    <a:bodyPr/>
                    <a:lstStyle/>
                    <a:p>
                      <a:endParaRPr lang="en-US"/>
                    </a:p>
                  </a:txBody>
                  <a:tcPr/>
                </a:tc>
                <a:tc>
                  <a:txBody>
                    <a:bodyPr/>
                    <a:lstStyle/>
                    <a:p>
                      <a:pPr algn="ctr">
                        <a:spcAft>
                          <a:spcPts val="0"/>
                        </a:spcAft>
                      </a:pPr>
                      <a:r>
                        <a:rPr lang="en-US" sz="1800" b="1">
                          <a:solidFill>
                            <a:srgbClr val="000000"/>
                          </a:solidFill>
                          <a:latin typeface="Tahoma"/>
                          <a:ea typeface="Times New Roman"/>
                          <a:cs typeface="Times New Roman"/>
                        </a:rPr>
                        <a:t>II</a:t>
                      </a:r>
                      <a:endParaRPr lang="en-US" sz="1800" b="1">
                        <a:latin typeface="Times New Roman"/>
                        <a:ea typeface="Times New Roman"/>
                        <a:cs typeface="Times New Roman"/>
                      </a:endParaRPr>
                    </a:p>
                  </a:txBody>
                  <a:tcPr marL="68580" marR="68580" marT="0" marB="0" anchor="ctr"/>
                </a:tc>
                <a:tc>
                  <a:txBody>
                    <a:bodyPr/>
                    <a:lstStyle/>
                    <a:p>
                      <a:pPr>
                        <a:spcAft>
                          <a:spcPts val="0"/>
                        </a:spcAft>
                      </a:pPr>
                      <a:r>
                        <a:rPr lang="en-US" sz="1800" b="1" dirty="0">
                          <a:solidFill>
                            <a:srgbClr val="000000"/>
                          </a:solidFill>
                          <a:latin typeface="Tahoma"/>
                          <a:ea typeface="Times New Roman"/>
                          <a:cs typeface="Times New Roman"/>
                        </a:rPr>
                        <a:t>Remaining 12 Districts and all crops</a:t>
                      </a:r>
                      <a:endParaRPr lang="en-US" sz="1800" b="1" dirty="0">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3989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9163CDE7-0CDB-4AB4-A573-EBD219D4B538}"/>
                                            </p:graphicEl>
                                          </p:spTgt>
                                        </p:tgtEl>
                                        <p:attrNameLst>
                                          <p:attrName>style.visibility</p:attrName>
                                        </p:attrNameLst>
                                      </p:cBhvr>
                                      <p:to>
                                        <p:strVal val="visible"/>
                                      </p:to>
                                    </p:set>
                                    <p:animEffect transition="in" filter="wipe(up)">
                                      <p:cBhvr>
                                        <p:cTn id="7" dur="500"/>
                                        <p:tgtEl>
                                          <p:spTgt spid="6">
                                            <p:graphicEl>
                                              <a:dgm id="{9163CDE7-0CDB-4AB4-A573-EBD219D4B538}"/>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graphicEl>
                                              <a:dgm id="{0BCD33FA-4391-40B4-8244-FB328E7813EB}"/>
                                            </p:graphicEl>
                                          </p:spTgt>
                                        </p:tgtEl>
                                        <p:attrNameLst>
                                          <p:attrName>style.visibility</p:attrName>
                                        </p:attrNameLst>
                                      </p:cBhvr>
                                      <p:to>
                                        <p:strVal val="visible"/>
                                      </p:to>
                                    </p:set>
                                    <p:animEffect transition="in" filter="wipe(up)">
                                      <p:cBhvr>
                                        <p:cTn id="10" dur="500"/>
                                        <p:tgtEl>
                                          <p:spTgt spid="6">
                                            <p:graphicEl>
                                              <a:dgm id="{0BCD33FA-4391-40B4-8244-FB328E7813E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graphicEl>
                                              <a:dgm id="{3ABB16DC-B317-45FD-A2E4-497A46459F8C}"/>
                                            </p:graphicEl>
                                          </p:spTgt>
                                        </p:tgtEl>
                                        <p:attrNameLst>
                                          <p:attrName>style.visibility</p:attrName>
                                        </p:attrNameLst>
                                      </p:cBhvr>
                                      <p:to>
                                        <p:strVal val="visible"/>
                                      </p:to>
                                    </p:set>
                                    <p:animEffect transition="in" filter="wipe(up)">
                                      <p:cBhvr>
                                        <p:cTn id="13" dur="500"/>
                                        <p:tgtEl>
                                          <p:spTgt spid="6">
                                            <p:graphicEl>
                                              <a:dgm id="{3ABB16DC-B317-45FD-A2E4-497A46459F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Users\Dell\Pictures\10032175-small-cucumber-seedling-protected-hands-Stock-Photo.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Subtitle 4"/>
          <p:cNvSpPr>
            <a:spLocks noGrp="1"/>
          </p:cNvSpPr>
          <p:nvPr>
            <p:ph type="subTitle" idx="1"/>
          </p:nvPr>
        </p:nvSpPr>
        <p:spPr>
          <a:xfrm>
            <a:off x="5010150" y="5156200"/>
            <a:ext cx="4000500" cy="1371600"/>
          </a:xfrm>
        </p:spPr>
        <p:txBody>
          <a:bodyPr>
            <a:normAutofit/>
          </a:bodyPr>
          <a:lstStyle/>
          <a:p>
            <a:pPr>
              <a:defRPr/>
            </a:pPr>
            <a:r>
              <a:rPr lang="en-US" sz="4000" dirty="0" smtClean="0">
                <a:solidFill>
                  <a:srgbClr val="660066"/>
                </a:solidFill>
                <a:latin typeface="Franklin Gothic Demi" pitchFamily="34" charset="0"/>
              </a:rPr>
              <a:t>THANK YOU</a:t>
            </a:r>
            <a:endParaRPr lang="en-IN" sz="4000" dirty="0">
              <a:solidFill>
                <a:srgbClr val="660066"/>
              </a:solidFill>
              <a:latin typeface="Franklin Gothic Demi" pitchFamily="34" charset="0"/>
            </a:endParaRPr>
          </a:p>
        </p:txBody>
      </p:sp>
    </p:spTree>
    <p:extLst>
      <p:ext uri="{BB962C8B-B14F-4D97-AF65-F5344CB8AC3E}">
        <p14:creationId xmlns="" xmlns:p14="http://schemas.microsoft.com/office/powerpoint/2010/main" val="251339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948</Words>
  <Application>Microsoft Office PowerPoint</Application>
  <PresentationFormat>On-screen Show (4:3)</PresentationFormat>
  <Paragraphs>410</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DEPARTMENT OF AGRICULTURE GOVERNMENT OF ANDHRA PRADESH  </vt:lpstr>
      <vt:lpstr>Coverage scenario :: Kurnool Dist :: Kharif 18 </vt:lpstr>
      <vt:lpstr>Achievements during 2018-19</vt:lpstr>
      <vt:lpstr>Slide 4</vt:lpstr>
      <vt:lpstr>KEY CHALLENGES AHEAD </vt:lpstr>
      <vt:lpstr>KEY CHALLENGES AHEAD </vt:lpstr>
      <vt:lpstr>Action Plan for Kharif,2019</vt:lpstr>
      <vt:lpstr>STATUS OF NOTIFICATION FOR 2019-20</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AGRICULTURE GOVERNMENT OF ANDHRA PRADESH</dc:title>
  <dc:creator>LENOVO</dc:creator>
  <cp:lastModifiedBy>DDA(NRM)</cp:lastModifiedBy>
  <cp:revision>11</cp:revision>
  <dcterms:created xsi:type="dcterms:W3CDTF">2019-04-10T11:16:55Z</dcterms:created>
  <dcterms:modified xsi:type="dcterms:W3CDTF">2019-04-18T13:04:33Z</dcterms:modified>
</cp:coreProperties>
</file>