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6" r:id="rId2"/>
    <p:sldId id="274" r:id="rId3"/>
    <p:sldId id="275" r:id="rId4"/>
    <p:sldId id="297" r:id="rId5"/>
    <p:sldId id="287" r:id="rId6"/>
    <p:sldId id="292" r:id="rId7"/>
    <p:sldId id="285" r:id="rId8"/>
    <p:sldId id="293" r:id="rId9"/>
    <p:sldId id="290" r:id="rId10"/>
    <p:sldId id="282" r:id="rId11"/>
    <p:sldId id="294" r:id="rId12"/>
    <p:sldId id="295" r:id="rId13"/>
    <p:sldId id="283" r:id="rId14"/>
    <p:sldId id="279" r:id="rId15"/>
    <p:sldId id="291" r:id="rId16"/>
    <p:sldId id="278" r:id="rId17"/>
    <p:sldId id="298" r:id="rId18"/>
    <p:sldId id="299" r:id="rId19"/>
    <p:sldId id="276" r:id="rId20"/>
    <p:sldId id="300" r:id="rId21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0000FF"/>
    <a:srgbClr val="FF0066"/>
    <a:srgbClr val="BE12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18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43" cy="4967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64" y="0"/>
            <a:ext cx="2946443" cy="4967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A0C38-A1FF-4A7F-B984-333FA4E90444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51" y="4716585"/>
            <a:ext cx="5438140" cy="4467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9779"/>
            <a:ext cx="2946443" cy="4967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64" y="9429779"/>
            <a:ext cx="2946443" cy="4967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AC686-4BA8-4793-970E-B8A5B278B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8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D7FE4-1FC1-45D0-9D55-B1F12CEF5EE3}" type="datetime1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B77F-5A7A-44FF-BB56-C7303B5F9074}" type="datetime1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1CD83-E3F1-4911-9F29-396293DF484A}" type="datetime1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346B9-AA0B-4BDD-B66F-E684922E3B1A}" type="datetime1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7D8BB-386C-4507-96A6-86416ABFAE20}" type="datetime1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477B2-7D60-49A5-A69D-0FA9A39595B4}" type="datetime1">
              <a:rPr lang="en-US" smtClean="0"/>
              <a:t>4/12/2019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94677-41B8-4665-B28B-CDF8DB8B0D28}" type="datetime1">
              <a:rPr lang="en-US" smtClean="0"/>
              <a:t>4/12/2019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23014-35C8-4B15-B3F2-FA9B2C53D2B2}" type="datetime1">
              <a:rPr lang="en-US" smtClean="0"/>
              <a:t>4/12/2019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E0768-74B7-4B7D-93D4-CC1D57E1283D}" type="datetime1">
              <a:rPr lang="en-US" smtClean="0"/>
              <a:t>4/12/2019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6DBD2-8EA9-43D8-B982-01F7D84AD61D}" type="datetime1">
              <a:rPr lang="en-US" smtClean="0"/>
              <a:t>4/12/2019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0314C-EA85-47C6-9FD9-FDB9BA727E5A}" type="datetime1">
              <a:rPr lang="en-US" smtClean="0"/>
              <a:t>4/12/2019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B8599-D00A-4B9E-AC60-1D4449950266}" type="datetime1">
              <a:rPr lang="en-US" smtClean="0"/>
              <a:t>4/12/2019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49" y="494581"/>
            <a:ext cx="8082525" cy="567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62600" y="6248400"/>
            <a:ext cx="2971800" cy="31702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 smtClean="0"/>
              <a:t>JDA (Soil Correlator)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38694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4610"/>
            <a:ext cx="9144000" cy="64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10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4610"/>
            <a:ext cx="9144000" cy="64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96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4610"/>
            <a:ext cx="9144000" cy="64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49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4610"/>
            <a:ext cx="9144000" cy="64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1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4610"/>
            <a:ext cx="9144000" cy="64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05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4610"/>
            <a:ext cx="9144000" cy="6468779"/>
          </a:xfrm>
          <a:prstGeom prst="rect">
            <a:avLst/>
          </a:prstGeom>
        </p:spPr>
      </p:pic>
      <p:pic>
        <p:nvPicPr>
          <p:cNvPr id="3" name="Picture 2" descr="F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4610"/>
            <a:ext cx="9144000" cy="64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32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 descr="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4610"/>
            <a:ext cx="9144000" cy="64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49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Organic Carbon in Soils</a:t>
            </a:r>
            <a:endParaRPr lang="en-US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534400" cy="5791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OC tends to concentrated in top soil ranges 0.5-3%, and in desert soils it is &lt;0.5%. In our soils it ranges from 0.01 to 2.81%. 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organic carbon in soils is reduced due to indiscriminate use of chemical fertilizers.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C:N (Carbon: Nitrogen) Ratio 10:1 is ideal in soil.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Importance of soil organic carbon: </a:t>
            </a:r>
          </a:p>
          <a:p>
            <a:pPr marL="346075" lvl="0" indent="-346075">
              <a:buFont typeface="+mj-lt"/>
              <a:buAutoNum type="arabicPeriod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Basis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of soil fertility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346075" lvl="0" indent="-346075">
              <a:buFont typeface="+mj-lt"/>
              <a:buAutoNum type="arabicPeriod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Plays Key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role in soil health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346075" lvl="0" indent="-346075">
              <a:buFont typeface="+mj-lt"/>
              <a:buAutoNum type="arabicPeriod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Soils with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more SOC are more fertile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and more productive and easier to manage.  </a:t>
            </a:r>
          </a:p>
          <a:p>
            <a:pPr marL="0" lvl="0" indent="0">
              <a:buNone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Measures to improve soil organic carbon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6075" lvl="0" indent="-346075">
              <a:buFont typeface="+mj-lt"/>
              <a:buAutoNum type="arabicPeriod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Grow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Green manure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crops:</a:t>
            </a:r>
          </a:p>
          <a:p>
            <a:pPr marL="346075" lvl="0" indent="-346075">
              <a:buFont typeface="+mj-lt"/>
              <a:buAutoNum type="arabicPeriod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Grow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Cereal crops: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346075" lvl="0" indent="-346075">
              <a:buFont typeface="+mj-lt"/>
              <a:buAutoNum type="arabicPeriod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Spread Manure: Ex: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Neem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kernal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Cakes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346075" lvl="0" indent="-346075">
              <a:buFont typeface="+mj-lt"/>
              <a:buAutoNum type="arabicPeriod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Use Organic fertilizers: Ex: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Vermi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compost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FYM, NADEP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346075" lvl="0" indent="-346075">
              <a:buFont typeface="+mj-lt"/>
              <a:buAutoNum type="arabicPeriod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Addition of Crop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residues 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346075" lvl="0" indent="-346075">
              <a:buFont typeface="+mj-lt"/>
              <a:buAutoNum type="arabicPeriod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Crop rotation with pulse crop </a:t>
            </a:r>
          </a:p>
          <a:p>
            <a:pPr marL="346075" lvl="0" indent="-346075">
              <a:buFont typeface="+mj-lt"/>
              <a:buAutoNum type="arabicPeriod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Multiple cropping or mixed cropping</a:t>
            </a:r>
          </a:p>
          <a:p>
            <a:pPr marL="346075" lvl="0" indent="-346075">
              <a:buFont typeface="+mj-lt"/>
              <a:buAutoNum type="arabicPeriod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Inter cropping of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Red gram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with Groundnut, Maize and other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Millets</a:t>
            </a:r>
          </a:p>
          <a:p>
            <a:pPr marL="0" indent="0">
              <a:buNone/>
            </a:pPr>
            <a:endParaRPr lang="en-US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endParaRPr lang="en-US" sz="16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n-US" sz="1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n-US" sz="16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n-US" sz="1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US" sz="1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17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Practices to improve Organic carbon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26" name="Picture 2" descr="C:\Users\ST CELL\Desktop\download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332" y="3844771"/>
            <a:ext cx="2402713" cy="170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 CELL\Desktop\94e36c2796132a66373302d12d9e63e67d326e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2402713" cy="168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T CELL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838200"/>
            <a:ext cx="2438400" cy="168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T CELL\Desktop\downloa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14189"/>
            <a:ext cx="2438400" cy="170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T CELL\Desktop\images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8" y="3868782"/>
            <a:ext cx="2667000" cy="168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0998" y="2780190"/>
            <a:ext cx="2402713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Grow Green Manure crop-Sun hemp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24200" y="2743200"/>
            <a:ext cx="2438400" cy="533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Grow Cereal crop-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Jowar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7608" y="5867400"/>
            <a:ext cx="2667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Use Organic Fertilizer-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Vermi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compost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52800" y="5867400"/>
            <a:ext cx="2402713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Intercropping-Red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gram with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Jowar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19800" y="2744680"/>
            <a:ext cx="2438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Spread manure-</a:t>
            </a:r>
          </a:p>
          <a:p>
            <a:pPr algn="ctr"/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Neem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cake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67400" y="5884785"/>
            <a:ext cx="2743200" cy="533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Multiple cropping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C:\Users\ST CELL\Desktop\1.jpg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86200"/>
            <a:ext cx="2743199" cy="170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20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IN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Integrated Nutrient Management Scheme </a:t>
            </a:r>
            <a:endParaRPr lang="en-US" sz="3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05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just">
              <a:lnSpc>
                <a:spcPct val="170000"/>
              </a:lnSpc>
              <a:spcBef>
                <a:spcPts val="600"/>
              </a:spcBef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Micronutrients are being distributed on 100% subsidy based on soil health card  through D Krishi app.</a:t>
            </a:r>
          </a:p>
          <a:p>
            <a:pPr algn="just">
              <a:lnSpc>
                <a:spcPct val="170000"/>
              </a:lnSpc>
              <a:spcBef>
                <a:spcPts val="600"/>
              </a:spcBef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The crop cutting experiments shown significant increase in yields of about 8-15%.</a:t>
            </a:r>
          </a:p>
          <a:p>
            <a:pPr>
              <a:lnSpc>
                <a:spcPct val="170000"/>
              </a:lnSpc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lnSpc>
                <a:spcPct val="170000"/>
              </a:lnSpc>
              <a:spcBef>
                <a:spcPts val="600"/>
              </a:spcBef>
              <a:buNone/>
            </a:pP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Lapses noticed in the implementation</a:t>
            </a:r>
            <a:endParaRPr lang="en-US" sz="1600" b="1" dirty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spcBef>
                <a:spcPts val="1200"/>
              </a:spcBef>
            </a:pP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Drawal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of Act samples before commencement of distribution. </a:t>
            </a:r>
          </a:p>
          <a:p>
            <a:pPr algn="just">
              <a:lnSpc>
                <a:spcPct val="170000"/>
              </a:lnSpc>
              <a:spcBef>
                <a:spcPts val="1200"/>
              </a:spcBef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Online distribution is not being done properly for entire quantities.</a:t>
            </a:r>
          </a:p>
          <a:p>
            <a:pPr algn="just">
              <a:lnSpc>
                <a:spcPct val="170000"/>
              </a:lnSpc>
              <a:spcBef>
                <a:spcPts val="1200"/>
              </a:spcBef>
            </a:pPr>
            <a:r>
              <a:rPr lang="en-IN" sz="1600" dirty="0">
                <a:latin typeface="Times New Roman" pitchFamily="18" charset="0"/>
                <a:cs typeface="Times New Roman" pitchFamily="18" charset="0"/>
              </a:rPr>
              <a:t>CC </a:t>
            </a:r>
            <a:r>
              <a:rPr lang="en-IN" sz="1600" dirty="0" err="1">
                <a:latin typeface="Times New Roman" pitchFamily="18" charset="0"/>
                <a:cs typeface="Times New Roman" pitchFamily="18" charset="0"/>
              </a:rPr>
              <a:t>expts</a:t>
            </a:r>
            <a:r>
              <a:rPr lang="en-IN" sz="1600" dirty="0">
                <a:latin typeface="Times New Roman" pitchFamily="18" charset="0"/>
                <a:cs typeface="Times New Roman" pitchFamily="18" charset="0"/>
              </a:rPr>
              <a:t> are not done properly and delay in results submission. </a:t>
            </a:r>
          </a:p>
          <a:p>
            <a:pPr algn="just">
              <a:lnSpc>
                <a:spcPct val="170000"/>
              </a:lnSpc>
              <a:spcBef>
                <a:spcPts val="1200"/>
              </a:spcBef>
            </a:pPr>
            <a:r>
              <a:rPr lang="en-IN" sz="1600" dirty="0">
                <a:latin typeface="Times New Roman" pitchFamily="18" charset="0"/>
                <a:cs typeface="Times New Roman" pitchFamily="18" charset="0"/>
              </a:rPr>
              <a:t>Non creation of awareness on foliar application of Zinc.</a:t>
            </a:r>
          </a:p>
          <a:p>
            <a:pPr algn="just">
              <a:lnSpc>
                <a:spcPct val="170000"/>
              </a:lnSpc>
              <a:spcBef>
                <a:spcPts val="1200"/>
              </a:spcBef>
            </a:pPr>
            <a:r>
              <a:rPr lang="en-US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Creating awareness on identification of deficiency symptoms of micronutrients</a:t>
            </a:r>
            <a:r>
              <a:rPr lang="en-US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IN" sz="16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16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Soil Health Card Scheme</a:t>
            </a:r>
            <a:endParaRPr lang="en-US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610600" cy="5791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4163" indent="-284163">
              <a:buFont typeface="+mj-lt"/>
              <a:buAutoNum type="arabicPeriod"/>
            </a:pP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Soil sample collection:</a:t>
            </a:r>
          </a:p>
          <a:p>
            <a:pPr marL="0" indent="0">
              <a:buNone/>
            </a:pP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68325" indent="-284163" algn="just"/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Collection of representative soil sample</a:t>
            </a:r>
          </a:p>
          <a:p>
            <a:pPr marL="568325" indent="-284163" algn="just"/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Record correct Latitude and longitude (Geo coordinates) while collection of representative Soil sample from the field.  </a:t>
            </a:r>
          </a:p>
          <a:p>
            <a:pPr marL="568325" lvl="0" indent="-284163" algn="just"/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Involvement of the 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farmers 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in soil sample collection.  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  <a:p>
            <a:pPr marL="568325" indent="-284163" algn="just"/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Submission of  500gms of processed soil samples (pounded &amp; sieved) 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to the 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STLs.</a:t>
            </a:r>
          </a:p>
          <a:p>
            <a:pPr marL="0" indent="0" algn="just">
              <a:buNone/>
            </a:pPr>
            <a:endParaRPr lang="en-US" sz="6400" dirty="0" smtClean="0">
              <a:latin typeface="Times New Roman" pitchFamily="18" charset="0"/>
              <a:cs typeface="Times New Roman" pitchFamily="18" charset="0"/>
            </a:endParaRPr>
          </a:p>
          <a:p>
            <a:pPr marL="284163" indent="-284163" algn="just">
              <a:buFont typeface="+mj-lt"/>
              <a:buAutoNum type="arabicPeriod" startAt="2"/>
            </a:pP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Uploading in NIC portal</a:t>
            </a:r>
            <a:r>
              <a:rPr lang="en-US" sz="7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just">
              <a:buNone/>
            </a:pP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568325" indent="-284163"/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Main 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farmer details along with 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grid 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farmers </a:t>
            </a:r>
            <a:endParaRPr lang="en-US" sz="7200" dirty="0" smtClean="0">
              <a:latin typeface="Times New Roman" pitchFamily="18" charset="0"/>
              <a:cs typeface="Times New Roman" pitchFamily="18" charset="0"/>
            </a:endParaRPr>
          </a:p>
          <a:p>
            <a:pPr marL="568325" indent="-284163"/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Proper entry 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of sample unique 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ID (8 digit number)</a:t>
            </a:r>
          </a:p>
          <a:p>
            <a:pPr marL="568325" indent="-284163" algn="just"/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Submission of soil samples along with lists  duly uploading farmers data</a:t>
            </a:r>
          </a:p>
          <a:p>
            <a:pPr marL="568325" indent="-284163" algn="just"/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Correct Crop selection in 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SHC portal 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>
              <a:buNone/>
            </a:pPr>
            <a:endParaRPr lang="en-US" sz="6400" dirty="0" smtClean="0">
              <a:latin typeface="Times New Roman" pitchFamily="18" charset="0"/>
              <a:cs typeface="Times New Roman" pitchFamily="18" charset="0"/>
            </a:endParaRPr>
          </a:p>
          <a:p>
            <a:pPr marL="284163" indent="-284163" algn="just">
              <a:buFont typeface="+mj-lt"/>
              <a:buAutoNum type="arabicPeriod" startAt="3"/>
            </a:pPr>
            <a:r>
              <a:rPr lang="en-IN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SMS </a:t>
            </a:r>
            <a:r>
              <a:rPr lang="en-IN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alert to farmers:</a:t>
            </a:r>
          </a:p>
          <a:p>
            <a:pPr marL="568325" indent="-284163" algn="just"/>
            <a:r>
              <a:rPr lang="en-IN" sz="7200" dirty="0" smtClean="0">
                <a:latin typeface="Times New Roman" pitchFamily="18" charset="0"/>
                <a:cs typeface="Times New Roman" pitchFamily="18" charset="0"/>
              </a:rPr>
              <a:t>Collect mobile </a:t>
            </a:r>
            <a:r>
              <a:rPr lang="en-IN" sz="7200" dirty="0">
                <a:latin typeface="Times New Roman" pitchFamily="18" charset="0"/>
                <a:cs typeface="Times New Roman" pitchFamily="18" charset="0"/>
              </a:rPr>
              <a:t>number of the farmers to get SMS alerts </a:t>
            </a:r>
            <a:r>
              <a:rPr lang="en-IN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IN" sz="7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IN" sz="7200" dirty="0">
              <a:latin typeface="Times New Roman" pitchFamily="18" charset="0"/>
              <a:cs typeface="Times New Roman" pitchFamily="18" charset="0"/>
            </a:endParaRPr>
          </a:p>
          <a:p>
            <a:pPr marL="284163" indent="-284163" algn="just">
              <a:buFont typeface="+mj-lt"/>
              <a:buAutoNum type="arabicPeriod" startAt="4"/>
            </a:pPr>
            <a:r>
              <a:rPr lang="en-US" sz="7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Print </a:t>
            </a:r>
            <a:r>
              <a:rPr lang="en-US" sz="7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of Soil Health Card:</a:t>
            </a:r>
          </a:p>
          <a:p>
            <a:pPr marL="568325" indent="-284163" algn="just"/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Use </a:t>
            </a:r>
            <a:r>
              <a:rPr lang="en-US" sz="7200" dirty="0" err="1">
                <a:latin typeface="Times New Roman" pitchFamily="18" charset="0"/>
                <a:cs typeface="Times New Roman" pitchFamily="18" charset="0"/>
              </a:rPr>
              <a:t>mee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err="1">
                <a:latin typeface="Times New Roman" pitchFamily="18" charset="0"/>
                <a:cs typeface="Times New Roman" pitchFamily="18" charset="0"/>
              </a:rPr>
              <a:t>seva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facility to get Soil Health 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Card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294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37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7200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IN" sz="8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  <a:endParaRPr lang="en-IN" sz="8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036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Procedure for Soil sample collection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1"/>
            <a:ext cx="3352800" cy="167639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Collect soil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sample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 random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zig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zag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manner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from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10 to 15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spots. </a:t>
            </a:r>
          </a:p>
          <a:p>
            <a:pPr lvl="0"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Dig a “V” shaped pit up to 15 cm depth and take thin uniform slice of soil from the spots.</a:t>
            </a:r>
            <a:endParaRPr lang="en-US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509095"/>
              </p:ext>
            </p:extLst>
          </p:nvPr>
        </p:nvGraphicFramePr>
        <p:xfrm>
          <a:off x="4343400" y="838200"/>
          <a:ext cx="1905000" cy="2057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5000"/>
              </a:tblGrid>
              <a:tr h="20574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300" dirty="0">
                          <a:effectLst/>
                        </a:rPr>
                        <a:t>        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300" dirty="0">
                          <a:effectLst/>
                        </a:rPr>
                        <a:t>           +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300" dirty="0">
                          <a:effectLst/>
                        </a:rPr>
                        <a:t>                     +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300" dirty="0">
                          <a:effectLst/>
                        </a:rPr>
                        <a:t>                             +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300" dirty="0">
                          <a:effectLst/>
                        </a:rPr>
                        <a:t>                  +                  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300" dirty="0">
                          <a:effectLst/>
                        </a:rPr>
                        <a:t>       </a:t>
                      </a:r>
                      <a:r>
                        <a:rPr lang="en-US" sz="1300" dirty="0" smtClean="0">
                          <a:effectLst/>
                        </a:rPr>
                        <a:t>  </a:t>
                      </a:r>
                      <a:r>
                        <a:rPr lang="en-US" sz="1300" dirty="0">
                          <a:effectLst/>
                        </a:rPr>
                        <a:t>+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300" dirty="0">
                          <a:effectLst/>
                        </a:rPr>
                        <a:t>       </a:t>
                      </a:r>
                      <a:r>
                        <a:rPr lang="en-US" sz="1300" dirty="0" smtClean="0">
                          <a:effectLst/>
                        </a:rPr>
                        <a:t>             </a:t>
                      </a:r>
                      <a:r>
                        <a:rPr lang="en-US" sz="1300" dirty="0">
                          <a:effectLst/>
                        </a:rPr>
                        <a:t>+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300" dirty="0">
                          <a:effectLst/>
                        </a:rPr>
                        <a:t>              </a:t>
                      </a:r>
                      <a:r>
                        <a:rPr lang="en-US" sz="1300" dirty="0" smtClean="0">
                          <a:effectLst/>
                        </a:rPr>
                        <a:t>               +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300" dirty="0">
                          <a:effectLst/>
                        </a:rPr>
                        <a:t>                    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Gautam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8" name="Picture 17" descr="C:\Users\ST CELL\Downloads\Picture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990600"/>
            <a:ext cx="20574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304800" y="3418582"/>
            <a:ext cx="3352800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soil collected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is thoroughly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mixed and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bulk is reduced by quartering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finally about 500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gms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of composite sample is retained.</a:t>
            </a:r>
          </a:p>
        </p:txBody>
      </p:sp>
      <p:pic>
        <p:nvPicPr>
          <p:cNvPr id="20" name="Picture 19" descr="C:\Users\ST CELL\Desktop\maxresdefault - Copy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845" y="3120659"/>
            <a:ext cx="1857555" cy="1494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C:\Users\ST CELL\Desktop\quarter-procedure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198297"/>
            <a:ext cx="2438400" cy="14714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428445" y="4953000"/>
            <a:ext cx="792480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 algn="just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The sample must be air dried in shade and put in a cloth or polythene bag with information sheet </a:t>
            </a:r>
          </a:p>
          <a:p>
            <a:pPr lvl="0" algn="just"/>
            <a:endParaRPr lang="en-US" sz="800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Send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the processed (pounded and sieved) soil samples to the STLs for analysis to save the time for analysis at STLs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733800" y="1828800"/>
            <a:ext cx="533400" cy="266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6324600" y="1790700"/>
            <a:ext cx="533400" cy="266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3733800" y="3848100"/>
            <a:ext cx="533400" cy="266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6324600" y="3848100"/>
            <a:ext cx="533400" cy="266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22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0800000" flipV="1">
            <a:off x="1023891" y="303311"/>
            <a:ext cx="708660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Fertility Index in Ananthapur district</a:t>
            </a:r>
            <a:endParaRPr lang="en-US" sz="2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989910"/>
              </p:ext>
            </p:extLst>
          </p:nvPr>
        </p:nvGraphicFramePr>
        <p:xfrm>
          <a:off x="1752600" y="1088152"/>
          <a:ext cx="5867400" cy="5558277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824634"/>
                <a:gridCol w="2099070"/>
                <a:gridCol w="939586"/>
                <a:gridCol w="1059530"/>
                <a:gridCol w="944580"/>
              </a:tblGrid>
              <a:tr h="2383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>
                          <a:effectLst/>
                        </a:rPr>
                        <a:t>S.No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37" marR="8637" marT="863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Parameter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37" marR="8637" marT="8637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Status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37" marR="8637" marT="8637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06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I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37" marR="8637" marT="86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pH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06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37" marR="8637" marT="8637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Acidic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06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37" marR="8637" marT="8637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Neutral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41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06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37" marR="8637" marT="8637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Slightly Alkaline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06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37" marR="8637" marT="8637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Moderately Alkaline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06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37" marR="8637" marT="8637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Highly Alkaline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06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II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37" marR="8637" marT="86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EC (</a:t>
                      </a:r>
                      <a:r>
                        <a:rPr lang="en-US" sz="1400" b="1" u="none" strike="noStrike" dirty="0" err="1">
                          <a:effectLst/>
                        </a:rPr>
                        <a:t>mmhos</a:t>
                      </a:r>
                      <a:r>
                        <a:rPr lang="en-US" sz="1400" b="1" u="none" strike="noStrike" dirty="0">
                          <a:effectLst/>
                        </a:rPr>
                        <a:t>/cm)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06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37" marR="8637" marT="8637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Normal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22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37" marR="8637" marT="8637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Critical for germination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06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37" marR="8637" marT="8637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Harmful to crops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061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37" marR="8637" marT="8637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Injurious to crops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06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III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37" marR="8637" marT="8637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Nutrient status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Low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Medium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High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</a:tr>
              <a:tr h="2306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Organic Carbon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</a:tr>
              <a:tr h="2306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Nitrogen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91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</a:tr>
              <a:tr h="2306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Phosphorous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80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</a:tr>
              <a:tr h="2306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Potassium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81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</a:tr>
              <a:tr h="2306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Sulphur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r>
                        <a:rPr lang="en-US" sz="1400" u="none" strike="noStrike" dirty="0" smtClean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</a:tr>
              <a:tr h="2306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IV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37" marR="8637" marT="8637" marB="0" anchor="b"/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 smtClean="0">
                          <a:effectLst/>
                        </a:rPr>
                        <a:t>Micronutrients (% deficiency)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06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Zinc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06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</a:rPr>
                        <a:t>Iron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06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Copper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06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Manganese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06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</a:rPr>
                        <a:t>Boron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637" marR="8637" marT="8637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802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4610"/>
            <a:ext cx="9144000" cy="64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51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4610"/>
            <a:ext cx="9144000" cy="64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60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4610"/>
            <a:ext cx="9144000" cy="64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16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4610"/>
            <a:ext cx="9144000" cy="64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27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4610"/>
            <a:ext cx="9144000" cy="64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84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1701</TotalTime>
  <Words>627</Words>
  <Application>Microsoft Office PowerPoint</Application>
  <PresentationFormat>On-screen Show (4:3)</PresentationFormat>
  <Paragraphs>175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Gautami</vt:lpstr>
      <vt:lpstr>Times New Roman</vt:lpstr>
      <vt:lpstr>Office Theme</vt:lpstr>
      <vt:lpstr>PowerPoint Presentation</vt:lpstr>
      <vt:lpstr>Soil Health Card Scheme</vt:lpstr>
      <vt:lpstr>Procedure for Soil sample collection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Organic Carbon in Soils</vt:lpstr>
      <vt:lpstr>Practices to improve Organic carbon</vt:lpstr>
      <vt:lpstr>Integrated Nutrient Management Scheme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Strengthening of Soil Testing Labs under RKVY Project during 2017-18</dc:title>
  <dc:creator>ST CELL</dc:creator>
  <cp:lastModifiedBy>ST.Cell</cp:lastModifiedBy>
  <cp:revision>598</cp:revision>
  <cp:lastPrinted>2019-04-12T10:30:30Z</cp:lastPrinted>
  <dcterms:created xsi:type="dcterms:W3CDTF">2006-08-16T00:00:00Z</dcterms:created>
  <dcterms:modified xsi:type="dcterms:W3CDTF">2019-04-12T10:30:38Z</dcterms:modified>
</cp:coreProperties>
</file>